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210" r:id="rId2"/>
    <p:sldMasterId id="2147484222" r:id="rId3"/>
    <p:sldMasterId id="2147484234" r:id="rId4"/>
    <p:sldMasterId id="2147484294" r:id="rId5"/>
  </p:sldMasterIdLst>
  <p:notesMasterIdLst>
    <p:notesMasterId r:id="rId46"/>
  </p:notesMasterIdLst>
  <p:sldIdLst>
    <p:sldId id="256" r:id="rId6"/>
    <p:sldId id="258" r:id="rId7"/>
    <p:sldId id="617" r:id="rId8"/>
    <p:sldId id="404" r:id="rId9"/>
    <p:sldId id="262" r:id="rId10"/>
    <p:sldId id="274" r:id="rId11"/>
    <p:sldId id="278" r:id="rId12"/>
    <p:sldId id="408" r:id="rId13"/>
    <p:sldId id="271" r:id="rId14"/>
    <p:sldId id="279" r:id="rId15"/>
    <p:sldId id="281" r:id="rId16"/>
    <p:sldId id="257" r:id="rId17"/>
    <p:sldId id="282" r:id="rId18"/>
    <p:sldId id="283" r:id="rId19"/>
    <p:sldId id="430" r:id="rId20"/>
    <p:sldId id="616" r:id="rId21"/>
    <p:sldId id="482" r:id="rId22"/>
    <p:sldId id="483" r:id="rId23"/>
    <p:sldId id="612" r:id="rId24"/>
    <p:sldId id="596" r:id="rId25"/>
    <p:sldId id="598" r:id="rId26"/>
    <p:sldId id="593" r:id="rId27"/>
    <p:sldId id="431" r:id="rId28"/>
    <p:sldId id="426" r:id="rId29"/>
    <p:sldId id="427" r:id="rId30"/>
    <p:sldId id="428" r:id="rId31"/>
    <p:sldId id="429" r:id="rId32"/>
    <p:sldId id="507" r:id="rId33"/>
    <p:sldId id="467" r:id="rId34"/>
    <p:sldId id="468" r:id="rId35"/>
    <p:sldId id="402" r:id="rId36"/>
    <p:sldId id="403" r:id="rId37"/>
    <p:sldId id="466" r:id="rId38"/>
    <p:sldId id="436" r:id="rId39"/>
    <p:sldId id="442" r:id="rId40"/>
    <p:sldId id="437" r:id="rId41"/>
    <p:sldId id="440" r:id="rId42"/>
    <p:sldId id="443" r:id="rId43"/>
    <p:sldId id="513" r:id="rId44"/>
    <p:sldId id="342" r:id="rId4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7716"/>
    <a:srgbClr val="FFFF66"/>
    <a:srgbClr val="002060"/>
    <a:srgbClr val="FEF0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89085" autoAdjust="0"/>
  </p:normalViewPr>
  <p:slideViewPr>
    <p:cSldViewPr>
      <p:cViewPr varScale="1">
        <p:scale>
          <a:sx n="73" d="100"/>
          <a:sy n="73" d="100"/>
        </p:scale>
        <p:origin x="878"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077788A-A893-499B-98B1-05221F9EB21E}" type="datetimeFigureOut">
              <a:rPr lang="el-GR"/>
              <a:pPr>
                <a:defRPr/>
              </a:pPr>
              <a:t>10/5/2019</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AE36F35-2CBE-4F78-8D35-53C6B1B5072A}" type="slidenum">
              <a:rPr lang="el-GR"/>
              <a:pPr>
                <a:defRPr/>
              </a:pPr>
              <a:t>‹#›</a:t>
            </a:fld>
            <a:endParaRPr lang="el-GR"/>
          </a:p>
        </p:txBody>
      </p:sp>
    </p:spTree>
    <p:extLst>
      <p:ext uri="{BB962C8B-B14F-4D97-AF65-F5344CB8AC3E}">
        <p14:creationId xmlns:p14="http://schemas.microsoft.com/office/powerpoint/2010/main" val="34478731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46BEE-5574-412B-B498-3788E435FB52}" type="slidenum">
              <a:rPr lang="en-US" smtClean="0"/>
              <a:t>1</a:t>
            </a:fld>
            <a:endParaRPr lang="en-US"/>
          </a:p>
        </p:txBody>
      </p:sp>
    </p:spTree>
    <p:extLst>
      <p:ext uri="{BB962C8B-B14F-4D97-AF65-F5344CB8AC3E}">
        <p14:creationId xmlns:p14="http://schemas.microsoft.com/office/powerpoint/2010/main" val="114198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1143000" y="685800"/>
            <a:ext cx="4572000" cy="3429000"/>
          </a:xfrm>
          <a:ln/>
        </p:spPr>
      </p:sp>
      <p:sp>
        <p:nvSpPr>
          <p:cNvPr id="25603" name="Notes Placeholder 2"/>
          <p:cNvSpPr>
            <a:spLocks noGrp="1"/>
          </p:cNvSpPr>
          <p:nvPr>
            <p:ph type="body" idx="1"/>
          </p:nvPr>
        </p:nvSpPr>
        <p:spPr>
          <a:noFill/>
          <a:ln/>
        </p:spPr>
        <p:txBody>
          <a:bodyPr/>
          <a:lstStyle/>
          <a:p>
            <a:endParaRPr lang="en-US"/>
          </a:p>
        </p:txBody>
      </p:sp>
      <p:sp>
        <p:nvSpPr>
          <p:cNvPr id="25604" name="Slide Number Placeholder 3"/>
          <p:cNvSpPr>
            <a:spLocks noGrp="1"/>
          </p:cNvSpPr>
          <p:nvPr>
            <p:ph type="sldNum" sz="quarter" idx="5"/>
          </p:nvPr>
        </p:nvSpPr>
        <p:spPr>
          <a:noFill/>
        </p:spPr>
        <p:txBody>
          <a:bodyPr/>
          <a:lstStyle/>
          <a:p>
            <a:fld id="{6EF15923-E410-4887-9DC2-C23AE062E299}" type="slidenum">
              <a:rPr lang="el-GR" smtClean="0"/>
              <a:pPr/>
              <a:t>19</a:t>
            </a:fld>
            <a:endParaRPr lang="el-GR"/>
          </a:p>
        </p:txBody>
      </p:sp>
    </p:spTree>
    <p:extLst>
      <p:ext uri="{BB962C8B-B14F-4D97-AF65-F5344CB8AC3E}">
        <p14:creationId xmlns:p14="http://schemas.microsoft.com/office/powerpoint/2010/main" val="2133857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0A69B41-FB2E-4E68-B8BB-853F970D4228}" type="slidenum">
              <a:rPr lang="en-US" smtClean="0">
                <a:latin typeface="Arial" charset="0"/>
              </a:rPr>
              <a:pPr/>
              <a:t>20</a:t>
            </a:fld>
            <a:endParaRPr lang="en-US">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143029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0A69B41-FB2E-4E68-B8BB-853F970D4228}" type="slidenum">
              <a:rPr lang="en-US" smtClean="0">
                <a:latin typeface="Arial" charset="0"/>
              </a:rPr>
              <a:pPr/>
              <a:t>21</a:t>
            </a:fld>
            <a:endParaRPr lang="en-US">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4160758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0A69B41-FB2E-4E68-B8BB-853F970D4228}" type="slidenum">
              <a:rPr lang="en-US" smtClean="0">
                <a:latin typeface="Arial" charset="0"/>
              </a:rPr>
              <a:pPr/>
              <a:t>22</a:t>
            </a:fld>
            <a:endParaRPr lang="en-US">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en-US" baseline="0" dirty="0"/>
          </a:p>
          <a:p>
            <a:endParaRPr lang="en-US" dirty="0"/>
          </a:p>
          <a:p>
            <a:pPr eaLnBrk="1" hangingPunct="1"/>
            <a:endParaRPr lang="en-US" dirty="0">
              <a:latin typeface="Arial" charset="0"/>
            </a:endParaRPr>
          </a:p>
        </p:txBody>
      </p:sp>
    </p:spTree>
    <p:extLst>
      <p:ext uri="{BB962C8B-B14F-4D97-AF65-F5344CB8AC3E}">
        <p14:creationId xmlns:p14="http://schemas.microsoft.com/office/powerpoint/2010/main" val="1890183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01E97-5410-4116-AF0D-F2136F6A021F}" type="slidenum">
              <a:rPr lang="en-US" smtClean="0"/>
              <a:pPr/>
              <a:t>23</a:t>
            </a:fld>
            <a:endParaRPr lang="en-US"/>
          </a:p>
        </p:txBody>
      </p:sp>
    </p:spTree>
    <p:extLst>
      <p:ext uri="{BB962C8B-B14F-4D97-AF65-F5344CB8AC3E}">
        <p14:creationId xmlns:p14="http://schemas.microsoft.com/office/powerpoint/2010/main" val="1032744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01E97-5410-4116-AF0D-F2136F6A021F}" type="slidenum">
              <a:rPr lang="en-US" smtClean="0"/>
              <a:pPr/>
              <a:t>24</a:t>
            </a:fld>
            <a:endParaRPr lang="en-US"/>
          </a:p>
        </p:txBody>
      </p:sp>
    </p:spTree>
    <p:extLst>
      <p:ext uri="{BB962C8B-B14F-4D97-AF65-F5344CB8AC3E}">
        <p14:creationId xmlns:p14="http://schemas.microsoft.com/office/powerpoint/2010/main" val="4171054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01E97-5410-4116-AF0D-F2136F6A021F}" type="slidenum">
              <a:rPr lang="en-US" smtClean="0"/>
              <a:pPr/>
              <a:t>25</a:t>
            </a:fld>
            <a:endParaRPr lang="en-US"/>
          </a:p>
        </p:txBody>
      </p:sp>
    </p:spTree>
    <p:extLst>
      <p:ext uri="{BB962C8B-B14F-4D97-AF65-F5344CB8AC3E}">
        <p14:creationId xmlns:p14="http://schemas.microsoft.com/office/powerpoint/2010/main" val="47217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01E97-5410-4116-AF0D-F2136F6A021F}" type="slidenum">
              <a:rPr lang="en-US" smtClean="0"/>
              <a:pPr/>
              <a:t>26</a:t>
            </a:fld>
            <a:endParaRPr lang="en-US"/>
          </a:p>
        </p:txBody>
      </p:sp>
    </p:spTree>
    <p:extLst>
      <p:ext uri="{BB962C8B-B14F-4D97-AF65-F5344CB8AC3E}">
        <p14:creationId xmlns:p14="http://schemas.microsoft.com/office/powerpoint/2010/main" val="880527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01E97-5410-4116-AF0D-F2136F6A021F}" type="slidenum">
              <a:rPr lang="en-US" smtClean="0"/>
              <a:pPr/>
              <a:t>27</a:t>
            </a:fld>
            <a:endParaRPr lang="en-US"/>
          </a:p>
        </p:txBody>
      </p:sp>
    </p:spTree>
    <p:extLst>
      <p:ext uri="{BB962C8B-B14F-4D97-AF65-F5344CB8AC3E}">
        <p14:creationId xmlns:p14="http://schemas.microsoft.com/office/powerpoint/2010/main" val="834766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01E97-5410-4116-AF0D-F2136F6A021F}" type="slidenum">
              <a:rPr lang="en-US" smtClean="0"/>
              <a:pPr/>
              <a:t>33</a:t>
            </a:fld>
            <a:endParaRPr lang="en-US"/>
          </a:p>
        </p:txBody>
      </p:sp>
    </p:spTree>
    <p:extLst>
      <p:ext uri="{BB962C8B-B14F-4D97-AF65-F5344CB8AC3E}">
        <p14:creationId xmlns:p14="http://schemas.microsoft.com/office/powerpoint/2010/main" val="3015658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46BEE-5574-412B-B498-3788E435FB52}" type="slidenum">
              <a:rPr lang="en-US" smtClean="0"/>
              <a:t>3</a:t>
            </a:fld>
            <a:endParaRPr lang="en-US"/>
          </a:p>
        </p:txBody>
      </p:sp>
    </p:spTree>
    <p:extLst>
      <p:ext uri="{BB962C8B-B14F-4D97-AF65-F5344CB8AC3E}">
        <p14:creationId xmlns:p14="http://schemas.microsoft.com/office/powerpoint/2010/main" val="520874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01E97-5410-4116-AF0D-F2136F6A021F}" type="slidenum">
              <a:rPr lang="en-US" smtClean="0"/>
              <a:pPr/>
              <a:t>4</a:t>
            </a:fld>
            <a:endParaRPr lang="en-US"/>
          </a:p>
        </p:txBody>
      </p:sp>
    </p:spTree>
    <p:extLst>
      <p:ext uri="{BB962C8B-B14F-4D97-AF65-F5344CB8AC3E}">
        <p14:creationId xmlns:p14="http://schemas.microsoft.com/office/powerpoint/2010/main" val="4251018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2EA39ED-5496-497B-8B94-3F53418CD74A}" type="slidenum">
              <a:rPr lang="el-GR" smtClean="0"/>
              <a:pPr/>
              <a:t>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03CCE3-43F3-4EDA-ABBE-96FA48762EBB}" type="slidenum">
              <a:rPr lang="el-GR" smtClean="0"/>
              <a:pPr fontAlgn="base">
                <a:spcBef>
                  <a:spcPct val="0"/>
                </a:spcBef>
                <a:spcAft>
                  <a:spcPct val="0"/>
                </a:spcAft>
                <a:defRPr/>
              </a:pPr>
              <a:t>10</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661BE-B1D0-4108-A9F1-059850717224}" type="slidenum">
              <a:rPr lang="el-GR"/>
              <a:pPr/>
              <a:t>11</a:t>
            </a:fld>
            <a:endParaRPr lang="el-GR"/>
          </a:p>
        </p:txBody>
      </p:sp>
      <p:sp>
        <p:nvSpPr>
          <p:cNvPr id="111618" name="Rectangle 2"/>
          <p:cNvSpPr>
            <a:spLocks noGrp="1" noRot="1" noChangeAspect="1" noChangeArrowheads="1" noTextEdit="1"/>
          </p:cNvSpPr>
          <p:nvPr>
            <p:ph type="sldImg"/>
          </p:nvPr>
        </p:nvSpPr>
        <p:spPr>
          <a:xfrm>
            <a:off x="1143000" y="685800"/>
            <a:ext cx="4572000" cy="3429000"/>
          </a:xfrm>
          <a:ln/>
        </p:spPr>
      </p:sp>
      <p:sp>
        <p:nvSpPr>
          <p:cNvPr id="111619" name="Rectangle 3"/>
          <p:cNvSpPr>
            <a:spLocks noGrp="1" noChangeArrowheads="1"/>
          </p:cNvSpPr>
          <p:nvPr>
            <p:ph type="body" idx="1"/>
          </p:nvPr>
        </p:nvSpPr>
        <p:spPr/>
        <p:txBody>
          <a:bodyPr/>
          <a:lstStyle/>
          <a:p>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01E97-5410-4116-AF0D-F2136F6A021F}" type="slidenum">
              <a:rPr lang="en-US" smtClean="0"/>
              <a:pPr/>
              <a:t>15</a:t>
            </a:fld>
            <a:endParaRPr lang="en-US"/>
          </a:p>
        </p:txBody>
      </p:sp>
    </p:spTree>
    <p:extLst>
      <p:ext uri="{BB962C8B-B14F-4D97-AF65-F5344CB8AC3E}">
        <p14:creationId xmlns:p14="http://schemas.microsoft.com/office/powerpoint/2010/main" val="277836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0A69B41-FB2E-4E68-B8BB-853F970D4228}" type="slidenum">
              <a:rPr lang="en-US" smtClean="0">
                <a:latin typeface="Arial" charset="0"/>
              </a:rPr>
              <a:pPr/>
              <a:t>16</a:t>
            </a:fld>
            <a:endParaRPr lang="en-US">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01646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8B3F2894-928D-4B49-9AD1-1D00D9F2A456}" type="datetimeFigureOut">
              <a:rPr lang="el-GR"/>
              <a:pPr>
                <a:defRPr/>
              </a:pPr>
              <a:t>10/5/2019</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4D6FF58E-A059-40F6-897D-CD9436240983}"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75191F4-6916-4D2B-8CB5-DB7B43BD1703}" type="datetimeFigureOut">
              <a:rPr lang="el-GR"/>
              <a:pPr>
                <a:defRPr/>
              </a:pPr>
              <a:t>10/5/2019</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28FDF81-57F4-4DB6-A096-F33C3E3EEF7E}"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8FD093A9-02F8-4487-873E-871D863A7B79}" type="datetimeFigureOut">
              <a:rPr lang="el-GR"/>
              <a:pPr>
                <a:defRPr/>
              </a:pPr>
              <a:t>10/5/2019</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F41EB41-C708-446E-9E5F-00FB5F8F76D3}"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52497E-6F50-43F3-96D2-19EDE58DC0AC}" type="datetime1">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103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680BB0-4B38-409D-906B-8F4ECE0DCAB1}" type="datetime1">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116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558D7F-A46A-4358-8E08-FB9447D93F8C}" type="datetime1">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060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2FD81A-9A49-4DF9-8B1D-0C4EBEC2ACBB}" type="datetime1">
              <a:rPr lang="en-US" smtClean="0">
                <a:solidFill>
                  <a:prstClr val="black">
                    <a:tint val="75000"/>
                  </a:prstClr>
                </a:solidFill>
              </a:rPr>
              <a:pPr/>
              <a:t>5/10/2019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245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EA2AA4-FD12-421C-867C-BFF08B7F943A}" type="datetime1">
              <a:rPr lang="en-US" smtClean="0">
                <a:solidFill>
                  <a:prstClr val="black">
                    <a:tint val="75000"/>
                  </a:prstClr>
                </a:solidFill>
              </a:rPr>
              <a:pPr/>
              <a:t>5/10/2019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272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3B617-CE75-4E9F-A051-B856D6FCCBAE}" type="datetime1">
              <a:rPr lang="en-US" smtClean="0">
                <a:solidFill>
                  <a:prstClr val="black">
                    <a:tint val="75000"/>
                  </a:prstClr>
                </a:solidFill>
              </a:rPr>
              <a:pPr/>
              <a:t>5/10/2019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905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700FD-A1A2-4F7D-8A6C-3D1A60B04FF9}" type="datetime1">
              <a:rPr lang="en-US" smtClean="0">
                <a:solidFill>
                  <a:prstClr val="black">
                    <a:tint val="75000"/>
                  </a:prstClr>
                </a:solidFill>
              </a:rPr>
              <a:pPr/>
              <a:t>5/10/2019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182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38AA22-7BA0-4C24-988A-8900173C5193}" type="datetime1">
              <a:rPr lang="en-US" smtClean="0">
                <a:solidFill>
                  <a:prstClr val="black">
                    <a:tint val="75000"/>
                  </a:prstClr>
                </a:solidFill>
              </a:rPr>
              <a:pPr/>
              <a:t>5/10/2019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969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3BE36291-6F6B-419F-8054-C392DBA409B1}" type="datetimeFigureOut">
              <a:rPr lang="el-GR"/>
              <a:pPr>
                <a:defRPr/>
              </a:pPr>
              <a:t>10/5/2019</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6EDE891-D904-429D-AC33-52C103B9D213}"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43CFCB-4FEA-4D2E-8B7D-768D1F521BA9}" type="datetime1">
              <a:rPr lang="en-US" smtClean="0">
                <a:solidFill>
                  <a:prstClr val="black">
                    <a:tint val="75000"/>
                  </a:prstClr>
                </a:solidFill>
              </a:rPr>
              <a:pPr/>
              <a:t>5/10/2019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718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7CB5D-261B-497A-A0B7-A6AD077B9931}" type="datetime1">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89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D682-3FF0-4364-B811-188D0823D3BE}" type="datetime1">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813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52497E-6F50-43F3-96D2-19EDE58DC0AC}" type="datetime1">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731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680BB0-4B38-409D-906B-8F4ECE0DCAB1}" type="datetime1">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628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558D7F-A46A-4358-8E08-FB9447D93F8C}" type="datetime1">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306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2FD81A-9A49-4DF9-8B1D-0C4EBEC2ACBB}" type="datetime1">
              <a:rPr lang="en-US" smtClean="0">
                <a:solidFill>
                  <a:prstClr val="black">
                    <a:tint val="75000"/>
                  </a:prstClr>
                </a:solidFill>
              </a:rPr>
              <a:pPr/>
              <a:t>5/10/2019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14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EA2AA4-FD12-421C-867C-BFF08B7F943A}" type="datetime1">
              <a:rPr lang="en-US" smtClean="0">
                <a:solidFill>
                  <a:prstClr val="black">
                    <a:tint val="75000"/>
                  </a:prstClr>
                </a:solidFill>
              </a:rPr>
              <a:pPr/>
              <a:t>5/10/2019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596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3B617-CE75-4E9F-A051-B856D6FCCBAE}" type="datetime1">
              <a:rPr lang="en-US" smtClean="0">
                <a:solidFill>
                  <a:prstClr val="black">
                    <a:tint val="75000"/>
                  </a:prstClr>
                </a:solidFill>
              </a:rPr>
              <a:pPr/>
              <a:t>5/10/2019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0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700FD-A1A2-4F7D-8A6C-3D1A60B04FF9}" type="datetime1">
              <a:rPr lang="en-US" smtClean="0">
                <a:solidFill>
                  <a:prstClr val="black">
                    <a:tint val="75000"/>
                  </a:prstClr>
                </a:solidFill>
              </a:rPr>
              <a:pPr/>
              <a:t>5/10/2019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371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D07E8F4-D430-4CD4-892C-48A8ACC8B186}" type="datetimeFigureOut">
              <a:rPr lang="el-GR"/>
              <a:pPr>
                <a:defRPr/>
              </a:pPr>
              <a:t>10/5/2019</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A5C5C5D-4885-425D-AEF6-64E3B9FEB24C}"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38AA22-7BA0-4C24-988A-8900173C5193}" type="datetime1">
              <a:rPr lang="en-US" smtClean="0">
                <a:solidFill>
                  <a:prstClr val="black">
                    <a:tint val="75000"/>
                  </a:prstClr>
                </a:solidFill>
              </a:rPr>
              <a:pPr/>
              <a:t>5/10/2019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428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43CFCB-4FEA-4D2E-8B7D-768D1F521BA9}" type="datetime1">
              <a:rPr lang="en-US" smtClean="0">
                <a:solidFill>
                  <a:prstClr val="black">
                    <a:tint val="75000"/>
                  </a:prstClr>
                </a:solidFill>
              </a:rPr>
              <a:pPr/>
              <a:t>5/10/2019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877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7CB5D-261B-497A-A0B7-A6AD077B9931}" type="datetime1">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106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D682-3FF0-4364-B811-188D0823D3BE}" type="datetime1">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666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4E33357-422D-4A0C-B22C-527F5A9383EC}" type="datetimeFigureOut">
              <a:rPr lang="el-GR">
                <a:solidFill>
                  <a:prstClr val="black">
                    <a:tint val="75000"/>
                  </a:prstClr>
                </a:solidFill>
              </a:rPr>
              <a:pPr>
                <a:defRPr/>
              </a:pPr>
              <a:t>10/5/2019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45F726C-90DE-4588-858D-147C4E4AC1D5}" type="slidenum">
              <a:rPr lang="el-GR"/>
              <a:pPr/>
              <a:t>‹#›</a:t>
            </a:fld>
            <a:endParaRPr lang="el-GR"/>
          </a:p>
        </p:txBody>
      </p:sp>
    </p:spTree>
    <p:extLst>
      <p:ext uri="{BB962C8B-B14F-4D97-AF65-F5344CB8AC3E}">
        <p14:creationId xmlns:p14="http://schemas.microsoft.com/office/powerpoint/2010/main" val="4153077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C3D58B3D-7D75-43AA-9388-FCDA57973BDC}" type="datetimeFigureOut">
              <a:rPr lang="el-GR">
                <a:solidFill>
                  <a:prstClr val="black">
                    <a:tint val="75000"/>
                  </a:prstClr>
                </a:solidFill>
              </a:rPr>
              <a:pPr>
                <a:defRPr/>
              </a:pPr>
              <a:t>10/5/2019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FEFC2AF-DC52-46EB-97DB-9224FD9A8149}" type="slidenum">
              <a:rPr lang="el-GR"/>
              <a:pPr/>
              <a:t>‹#›</a:t>
            </a:fld>
            <a:endParaRPr lang="el-GR"/>
          </a:p>
        </p:txBody>
      </p:sp>
    </p:spTree>
    <p:extLst>
      <p:ext uri="{BB962C8B-B14F-4D97-AF65-F5344CB8AC3E}">
        <p14:creationId xmlns:p14="http://schemas.microsoft.com/office/powerpoint/2010/main" val="2956206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45BFFF-4989-45C6-8BDC-34FA29224DD1}" type="datetimeFigureOut">
              <a:rPr lang="el-GR">
                <a:solidFill>
                  <a:prstClr val="black">
                    <a:tint val="75000"/>
                  </a:prstClr>
                </a:solidFill>
              </a:rPr>
              <a:pPr>
                <a:defRPr/>
              </a:pPr>
              <a:t>10/5/2019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4201733-4C4C-410B-99E7-FF6FCC246A10}" type="slidenum">
              <a:rPr lang="el-GR"/>
              <a:pPr/>
              <a:t>‹#›</a:t>
            </a:fld>
            <a:endParaRPr lang="el-GR"/>
          </a:p>
        </p:txBody>
      </p:sp>
    </p:spTree>
    <p:extLst>
      <p:ext uri="{BB962C8B-B14F-4D97-AF65-F5344CB8AC3E}">
        <p14:creationId xmlns:p14="http://schemas.microsoft.com/office/powerpoint/2010/main" val="2697266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4341B779-9E15-4D9A-8931-F05C28D4B17B}" type="datetimeFigureOut">
              <a:rPr lang="el-GR">
                <a:solidFill>
                  <a:prstClr val="black">
                    <a:tint val="75000"/>
                  </a:prstClr>
                </a:solidFill>
              </a:rPr>
              <a:pPr>
                <a:defRPr/>
              </a:pPr>
              <a:t>10/5/2019</a:t>
            </a:fld>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9281244-356E-4AAD-99A5-F8820DB86FB3}" type="slidenum">
              <a:rPr lang="el-GR"/>
              <a:pPr/>
              <a:t>‹#›</a:t>
            </a:fld>
            <a:endParaRPr lang="el-GR"/>
          </a:p>
        </p:txBody>
      </p:sp>
    </p:spTree>
    <p:extLst>
      <p:ext uri="{BB962C8B-B14F-4D97-AF65-F5344CB8AC3E}">
        <p14:creationId xmlns:p14="http://schemas.microsoft.com/office/powerpoint/2010/main" val="2463211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8FDBCB43-3F43-4309-935B-6BB215447786}" type="datetimeFigureOut">
              <a:rPr lang="el-GR">
                <a:solidFill>
                  <a:prstClr val="black">
                    <a:tint val="75000"/>
                  </a:prstClr>
                </a:solidFill>
              </a:rPr>
              <a:pPr>
                <a:defRPr/>
              </a:pPr>
              <a:t>10/5/2019</a:t>
            </a:fld>
            <a:endParaRPr lang="el-G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AC01CA0-A487-4DC9-88D8-58832538D8E6}" type="slidenum">
              <a:rPr lang="el-GR"/>
              <a:pPr/>
              <a:t>‹#›</a:t>
            </a:fld>
            <a:endParaRPr lang="el-GR"/>
          </a:p>
        </p:txBody>
      </p:sp>
    </p:spTree>
    <p:extLst>
      <p:ext uri="{BB962C8B-B14F-4D97-AF65-F5344CB8AC3E}">
        <p14:creationId xmlns:p14="http://schemas.microsoft.com/office/powerpoint/2010/main" val="1693539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814008B3-9E9D-4CF7-B8D1-7A351DF3EC94}" type="datetimeFigureOut">
              <a:rPr lang="el-GR">
                <a:solidFill>
                  <a:prstClr val="black">
                    <a:tint val="75000"/>
                  </a:prstClr>
                </a:solidFill>
              </a:rPr>
              <a:pPr>
                <a:defRPr/>
              </a:pPr>
              <a:t>10/5/2019</a:t>
            </a:fld>
            <a:endParaRPr lang="el-G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728AFE1-4CE8-41FB-B52E-2D93E4080112}" type="slidenum">
              <a:rPr lang="el-GR"/>
              <a:pPr/>
              <a:t>‹#›</a:t>
            </a:fld>
            <a:endParaRPr lang="el-GR"/>
          </a:p>
        </p:txBody>
      </p:sp>
    </p:spTree>
    <p:extLst>
      <p:ext uri="{BB962C8B-B14F-4D97-AF65-F5344CB8AC3E}">
        <p14:creationId xmlns:p14="http://schemas.microsoft.com/office/powerpoint/2010/main" val="108337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E3C32CC7-42BE-4320-916E-3A56409C8433}" type="datetimeFigureOut">
              <a:rPr lang="el-GR"/>
              <a:pPr>
                <a:defRPr/>
              </a:pPr>
              <a:t>10/5/2019</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09C1E7DB-BEEE-47A0-8C82-C86036A2040C}" type="slidenum">
              <a:rPr lang="el-GR"/>
              <a:pPr>
                <a:defRPr/>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DC1417-3A3D-45E4-AB57-D83F7C08B07E}" type="datetimeFigureOut">
              <a:rPr lang="el-GR">
                <a:solidFill>
                  <a:prstClr val="black">
                    <a:tint val="75000"/>
                  </a:prstClr>
                </a:solidFill>
              </a:rPr>
              <a:pPr>
                <a:defRPr/>
              </a:pPr>
              <a:t>10/5/2019</a:t>
            </a:fld>
            <a:endParaRPr lang="el-G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03CCCD16-0350-43B4-A251-8EEA0024D609}" type="slidenum">
              <a:rPr lang="el-GR"/>
              <a:pPr/>
              <a:t>‹#›</a:t>
            </a:fld>
            <a:endParaRPr lang="el-GR"/>
          </a:p>
        </p:txBody>
      </p:sp>
    </p:spTree>
    <p:extLst>
      <p:ext uri="{BB962C8B-B14F-4D97-AF65-F5344CB8AC3E}">
        <p14:creationId xmlns:p14="http://schemas.microsoft.com/office/powerpoint/2010/main" val="3034750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31B384-A2CA-4152-9E61-F3D17F4AF999}" type="datetimeFigureOut">
              <a:rPr lang="el-GR">
                <a:solidFill>
                  <a:prstClr val="black">
                    <a:tint val="75000"/>
                  </a:prstClr>
                </a:solidFill>
              </a:rPr>
              <a:pPr>
                <a:defRPr/>
              </a:pPr>
              <a:t>10/5/2019</a:t>
            </a:fld>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DE68A43-BB54-4DC5-B9CA-2D9E2D33DB4F}" type="slidenum">
              <a:rPr lang="el-GR"/>
              <a:pPr/>
              <a:t>‹#›</a:t>
            </a:fld>
            <a:endParaRPr lang="el-GR"/>
          </a:p>
        </p:txBody>
      </p:sp>
    </p:spTree>
    <p:extLst>
      <p:ext uri="{BB962C8B-B14F-4D97-AF65-F5344CB8AC3E}">
        <p14:creationId xmlns:p14="http://schemas.microsoft.com/office/powerpoint/2010/main" val="4132686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ED639ED-23FC-454B-8A63-26B4C667AB66}" type="datetimeFigureOut">
              <a:rPr lang="el-GR">
                <a:solidFill>
                  <a:prstClr val="black">
                    <a:tint val="75000"/>
                  </a:prstClr>
                </a:solidFill>
              </a:rPr>
              <a:pPr>
                <a:defRPr/>
              </a:pPr>
              <a:t>10/5/2019</a:t>
            </a:fld>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C064FD6-1C8B-4FE0-A91B-164CDE4FA5A9}" type="slidenum">
              <a:rPr lang="el-GR"/>
              <a:pPr/>
              <a:t>‹#›</a:t>
            </a:fld>
            <a:endParaRPr lang="el-GR"/>
          </a:p>
        </p:txBody>
      </p:sp>
    </p:spTree>
    <p:extLst>
      <p:ext uri="{BB962C8B-B14F-4D97-AF65-F5344CB8AC3E}">
        <p14:creationId xmlns:p14="http://schemas.microsoft.com/office/powerpoint/2010/main" val="2349610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58DFC098-2A1F-4A76-8B17-EAD312F7D35B}" type="datetimeFigureOut">
              <a:rPr lang="el-GR">
                <a:solidFill>
                  <a:prstClr val="black">
                    <a:tint val="75000"/>
                  </a:prstClr>
                </a:solidFill>
              </a:rPr>
              <a:pPr>
                <a:defRPr/>
              </a:pPr>
              <a:t>10/5/2019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AA895F-6E81-4B38-9D46-F85BECE126CE}" type="slidenum">
              <a:rPr lang="el-GR"/>
              <a:pPr/>
              <a:t>‹#›</a:t>
            </a:fld>
            <a:endParaRPr lang="el-GR"/>
          </a:p>
        </p:txBody>
      </p:sp>
    </p:spTree>
    <p:extLst>
      <p:ext uri="{BB962C8B-B14F-4D97-AF65-F5344CB8AC3E}">
        <p14:creationId xmlns:p14="http://schemas.microsoft.com/office/powerpoint/2010/main" val="2504801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1C0B49E7-1B9F-4C66-B1ED-835E083664BE}" type="datetimeFigureOut">
              <a:rPr lang="el-GR">
                <a:solidFill>
                  <a:prstClr val="black">
                    <a:tint val="75000"/>
                  </a:prstClr>
                </a:solidFill>
              </a:rPr>
              <a:pPr>
                <a:defRPr/>
              </a:pPr>
              <a:t>10/5/2019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FD1424B-C486-4F76-9F83-FA983471E11C}" type="slidenum">
              <a:rPr lang="el-GR"/>
              <a:pPr/>
              <a:t>‹#›</a:t>
            </a:fld>
            <a:endParaRPr lang="el-GR"/>
          </a:p>
        </p:txBody>
      </p:sp>
    </p:spTree>
    <p:extLst>
      <p:ext uri="{BB962C8B-B14F-4D97-AF65-F5344CB8AC3E}">
        <p14:creationId xmlns:p14="http://schemas.microsoft.com/office/powerpoint/2010/main" val="1459896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949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561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16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5992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CE95A9ED-96D6-4752-9049-0126DCDECB0B}" type="datetimeFigureOut">
              <a:rPr lang="el-GR"/>
              <a:pPr>
                <a:defRPr/>
              </a:pPr>
              <a:t>10/5/2019</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78C190AA-8B30-4024-82FF-9968718DB48A}" type="slidenum">
              <a:rPr lang="el-GR"/>
              <a:pPr>
                <a:defRPr/>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429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650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446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8351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240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11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89FD4C42-4E90-4654-943F-67703A7E813E}" type="datetimeFigureOut">
              <a:rPr lang="el-GR"/>
              <a:pPr>
                <a:defRPr/>
              </a:pPr>
              <a:t>10/5/2019</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FD68915C-4A75-4C86-ABA1-C410A21A140C}"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DFFBCD-7EE6-450A-A4AE-40101F8118F9}" type="datetimeFigureOut">
              <a:rPr lang="el-GR"/>
              <a:pPr>
                <a:defRPr/>
              </a:pPr>
              <a:t>10/5/2019</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0EC40E4E-3453-4C53-8140-1A5EEA7AE1F2}"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CF388BC-17E8-4642-B487-30D6FC9E9A87}" type="datetimeFigureOut">
              <a:rPr lang="el-GR"/>
              <a:pPr>
                <a:defRPr/>
              </a:pPr>
              <a:t>10/5/2019</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84A5BEF1-ED61-4615-B912-B615A87D99DA}"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2AA5AE3-CF9D-4834-A408-629F6805CBE4}" type="datetimeFigureOut">
              <a:rPr lang="el-GR"/>
              <a:pPr>
                <a:defRPr/>
              </a:pPr>
              <a:t>10/5/2019</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BEC01F98-DE6C-4795-B66C-6237B58565EE}"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l-G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0468475-0299-4FAC-BD41-11D942D2728F}" type="datetimeFigureOut">
              <a:rPr lang="el-GR"/>
              <a:pPr>
                <a:defRPr/>
              </a:pPr>
              <a:t>10/5/2019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6FED287-A12C-4CEC-8744-2A3462F0CD0E}"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89ADB6B-1D94-4D86-853C-87ADDC75568F}" type="datetime1">
              <a:rPr lang="en-US" smtClean="0">
                <a:solidFill>
                  <a:prstClr val="black">
                    <a:tint val="75000"/>
                  </a:prstClr>
                </a:solidFill>
                <a:latin typeface="Calibri"/>
              </a:rPr>
              <a:pPr fontAlgn="auto">
                <a:spcBef>
                  <a:spcPts val="0"/>
                </a:spcBef>
                <a:spcAft>
                  <a:spcPts val="0"/>
                </a:spcAft>
              </a:pPr>
              <a:t>5/10/2019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8015066"/>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89ADB6B-1D94-4D86-853C-87ADDC75568F}" type="datetime1">
              <a:rPr lang="en-US" smtClean="0">
                <a:solidFill>
                  <a:prstClr val="black">
                    <a:tint val="75000"/>
                  </a:prstClr>
                </a:solidFill>
                <a:latin typeface="Calibri"/>
              </a:rPr>
              <a:pPr fontAlgn="auto">
                <a:spcBef>
                  <a:spcPts val="0"/>
                </a:spcBef>
                <a:spcAft>
                  <a:spcPts val="0"/>
                </a:spcAft>
              </a:pPr>
              <a:t>5/10/2019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9583526"/>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l-G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FE56914-3B19-4307-B711-A891248334E1}" type="datetimeFigureOut">
              <a:rPr lang="el-GR">
                <a:solidFill>
                  <a:prstClr val="black">
                    <a:tint val="75000"/>
                  </a:prstClr>
                </a:solidFill>
              </a:rPr>
              <a:pPr>
                <a:defRPr/>
              </a:pPr>
              <a:t>10/5/2019</a:t>
            </a:fld>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6507FCF-6A1A-4EC4-A08E-63A3F4F9E377}" type="slidenum">
              <a:rPr lang="el-GR" smtClean="0">
                <a:cs typeface="Arial" panose="020B0604020202020204" pitchFamily="34" charset="0"/>
              </a:rPr>
              <a:pPr/>
              <a:t>‹#›</a:t>
            </a:fld>
            <a:endParaRPr lang="el-GR">
              <a:cs typeface="Arial" panose="020B0604020202020204" pitchFamily="34" charset="0"/>
            </a:endParaRPr>
          </a:p>
        </p:txBody>
      </p:sp>
    </p:spTree>
    <p:extLst>
      <p:ext uri="{BB962C8B-B14F-4D97-AF65-F5344CB8AC3E}">
        <p14:creationId xmlns:p14="http://schemas.microsoft.com/office/powerpoint/2010/main" val="3105223704"/>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5/10/2019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5000183"/>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hyperlink" Target="http://wfdver.ypeka.gr/en/home-en/" TargetMode="Externa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notesSlide" Target="../notesSlides/notesSlide11.xml"/><Relationship Id="rId7"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hyperlink" Target="http://nmwn.ypeka.gr/en" TargetMode="External"/><Relationship Id="rId5" Type="http://schemas.openxmlformats.org/officeDocument/2006/relationships/image" Target="../media/image47.png"/><Relationship Id="rId4" Type="http://schemas.openxmlformats.org/officeDocument/2006/relationships/image" Target="../media/image7.jpe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nmwn.ypeka.gr/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astikalimata.ypeka.gr/"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floods.ypeka.g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hyperlink" Target="http://resources.arcgis.com/en/help/main/10.1/0008/00080000001w000000.htm" TargetMode="External"/><Relationship Id="rId2" Type="http://schemas.openxmlformats.org/officeDocument/2006/relationships/image" Target="../media/image7.jpeg"/><Relationship Id="rId1" Type="http://schemas.openxmlformats.org/officeDocument/2006/relationships/slideLayout" Target="../slideLayouts/slideLayout51.xml"/><Relationship Id="rId6" Type="http://schemas.openxmlformats.org/officeDocument/2006/relationships/hyperlink" Target="http://resources.arcgis.com/en/help/main/10.1/0008/000800000044000000.htm" TargetMode="External"/><Relationship Id="rId5" Type="http://schemas.openxmlformats.org/officeDocument/2006/relationships/hyperlink" Target="http://resources.arcgis.com/en/help/main/10.1/0008/00080000001z000000.htm" TargetMode="External"/><Relationship Id="rId4" Type="http://schemas.openxmlformats.org/officeDocument/2006/relationships/hyperlink" Target="http://resources.arcgis.com/en/help/main/10.1/0008/000800000045000000.htm"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webhelp.esri.com/arcgisdesktop/9.2/index.cfm?TopicName=spline" TargetMode="External"/><Relationship Id="rId3" Type="http://schemas.openxmlformats.org/officeDocument/2006/relationships/hyperlink" Target="http://webhelp.esri.com/arcgisdesktop/9.2/index.cfm?TopicName=idw" TargetMode="External"/><Relationship Id="rId7" Type="http://schemas.openxmlformats.org/officeDocument/2006/relationships/hyperlink" Target="http://webhelp.esri.com/arcgisdesktop/9.2/index.cfm?TopicName=pointinterp" TargetMode="External"/><Relationship Id="rId2" Type="http://schemas.openxmlformats.org/officeDocument/2006/relationships/image" Target="../media/image7.jpeg"/><Relationship Id="rId1" Type="http://schemas.openxmlformats.org/officeDocument/2006/relationships/slideLayout" Target="../slideLayouts/slideLayout51.xml"/><Relationship Id="rId6" Type="http://schemas.openxmlformats.org/officeDocument/2006/relationships/hyperlink" Target="http://webhelp.esri.com/arcgisdesktop/9.2/index.cfm?TopicName=natural_neighbor" TargetMode="External"/><Relationship Id="rId5" Type="http://schemas.openxmlformats.org/officeDocument/2006/relationships/hyperlink" Target="http://webhelp.esri.com/arcgisdesktop/9.2/index.cfm?TopicName=kriging" TargetMode="External"/><Relationship Id="rId4" Type="http://schemas.openxmlformats.org/officeDocument/2006/relationships/hyperlink" Target="http://webhelp.esri.com/arcgisdesktop/9.2/index.cfm?TopicName=Krig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jpeg"/><Relationship Id="rId1" Type="http://schemas.openxmlformats.org/officeDocument/2006/relationships/slideLayout" Target="../slideLayouts/slideLayout51.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jpeg"/><Relationship Id="rId1" Type="http://schemas.openxmlformats.org/officeDocument/2006/relationships/slideLayout" Target="../slideLayouts/slideLayout51.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jpeg"/><Relationship Id="rId1" Type="http://schemas.openxmlformats.org/officeDocument/2006/relationships/slideLayout" Target="../slideLayouts/slideLayout51.xm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35" y="82295"/>
            <a:ext cx="8720329" cy="6693409"/>
          </a:xfrm>
          <a:prstGeom prst="rect">
            <a:avLst/>
          </a:prstGeom>
        </p:spPr>
      </p:pic>
      <p:sp>
        <p:nvSpPr>
          <p:cNvPr id="1026" name="Text Box 2"/>
          <p:cNvSpPr txBox="1">
            <a:spLocks noChangeArrowheads="1"/>
          </p:cNvSpPr>
          <p:nvPr/>
        </p:nvSpPr>
        <p:spPr bwMode="auto">
          <a:xfrm>
            <a:off x="1447800" y="4377013"/>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bs-Latn-BA" sz="1100" dirty="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p>
        </p:txBody>
      </p:sp>
      <p:sp>
        <p:nvSpPr>
          <p:cNvPr id="7" name="Subtitle 2"/>
          <p:cNvSpPr>
            <a:spLocks noGrp="1"/>
          </p:cNvSpPr>
          <p:nvPr>
            <p:ph type="subTitle" idx="1"/>
          </p:nvPr>
        </p:nvSpPr>
        <p:spPr>
          <a:xfrm>
            <a:off x="1237129" y="1709738"/>
            <a:ext cx="6400800" cy="1143000"/>
          </a:xfrm>
        </p:spPr>
        <p:txBody>
          <a:bodyPr/>
          <a:lstStyle/>
          <a:p>
            <a:r>
              <a:rPr lang="en-US"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Barriers and bottlenecks for innovation in the water sector</a:t>
            </a:r>
            <a:endParaRPr lang="bs-Latn-BA"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8" name="Title 1"/>
          <p:cNvSpPr txBox="1">
            <a:spLocks/>
          </p:cNvSpPr>
          <p:nvPr/>
        </p:nvSpPr>
        <p:spPr>
          <a:xfrm>
            <a:off x="551329" y="2788729"/>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itchFamily="34" charset="0"/>
                <a:cs typeface="Calibri Light" pitchFamily="34" charset="0"/>
              </a:rPr>
              <a:t>Skoulikaris </a:t>
            </a:r>
            <a:r>
              <a:rPr lang="en-US" sz="1800" dirty="0" err="1">
                <a:solidFill>
                  <a:schemeClr val="accent1">
                    <a:lumMod val="75000"/>
                  </a:schemeClr>
                </a:solidFill>
                <a:latin typeface="Calibri Light" pitchFamily="34" charset="0"/>
                <a:cs typeface="Calibri Light" pitchFamily="34" charset="0"/>
              </a:rPr>
              <a:t>Haris</a:t>
            </a:r>
            <a:endParaRPr lang="sr-Latn-BA" sz="1800" dirty="0">
              <a:solidFill>
                <a:schemeClr val="accent1">
                  <a:lumMod val="75000"/>
                </a:schemeClr>
              </a:solidFill>
              <a:latin typeface="Calibri Light" pitchFamily="34" charset="0"/>
              <a:cs typeface="Calibri Light" pitchFamily="34" charset="0"/>
            </a:endParaRPr>
          </a:p>
          <a:p>
            <a:r>
              <a:rPr lang="en-US" sz="1800" dirty="0">
                <a:solidFill>
                  <a:schemeClr val="accent1">
                    <a:lumMod val="75000"/>
                  </a:schemeClr>
                </a:solidFill>
                <a:latin typeface="Calibri Light" pitchFamily="34" charset="0"/>
                <a:cs typeface="Calibri Light" pitchFamily="34" charset="0"/>
              </a:rPr>
              <a:t>Aristotle University of Thessaloniki</a:t>
            </a:r>
            <a:endParaRPr lang="bs-Latn-BA" sz="1800" dirty="0">
              <a:solidFill>
                <a:schemeClr val="accent1">
                  <a:lumMod val="75000"/>
                </a:schemeClr>
              </a:solidFill>
              <a:latin typeface="Calibri Light" pitchFamily="34" charset="0"/>
              <a:cs typeface="Calibri Light" pitchFamily="34" charset="0"/>
            </a:endParaRPr>
          </a:p>
        </p:txBody>
      </p:sp>
      <p:sp>
        <p:nvSpPr>
          <p:cNvPr id="9" name="Title 1"/>
          <p:cNvSpPr txBox="1">
            <a:spLocks/>
          </p:cNvSpPr>
          <p:nvPr/>
        </p:nvSpPr>
        <p:spPr>
          <a:xfrm>
            <a:off x="551329" y="3700178"/>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itchFamily="34" charset="0"/>
                <a:cs typeface="Calibri Light" pitchFamily="34" charset="0"/>
              </a:rPr>
              <a:t>Workshop on innovative practices in the EU water sector: barriers and opportunities </a:t>
            </a:r>
            <a:r>
              <a:rPr lang="sr-Latn-BA" sz="1800" dirty="0">
                <a:solidFill>
                  <a:schemeClr val="accent1">
                    <a:lumMod val="75000"/>
                  </a:schemeClr>
                </a:solidFill>
                <a:latin typeface="Calibri Light" pitchFamily="34" charset="0"/>
                <a:cs typeface="Calibri Light" pitchFamily="34" charset="0"/>
              </a:rPr>
              <a:t>/ </a:t>
            </a:r>
            <a:r>
              <a:rPr lang="en-US" sz="1800" dirty="0">
                <a:solidFill>
                  <a:schemeClr val="accent1">
                    <a:lumMod val="75000"/>
                  </a:schemeClr>
                </a:solidFill>
                <a:latin typeface="Calibri Light" pitchFamily="34" charset="0"/>
                <a:cs typeface="Calibri Light" pitchFamily="34" charset="0"/>
              </a:rPr>
              <a:t>Vienna, 8-10 May 2019 </a:t>
            </a:r>
            <a:endParaRPr lang="bs-Latn-BA" sz="1800" dirty="0">
              <a:solidFill>
                <a:schemeClr val="accent1">
                  <a:lumMod val="75000"/>
                </a:schemeClr>
              </a:solidFill>
              <a:latin typeface="Calibri Light" pitchFamily="34" charset="0"/>
              <a:cs typeface="Calibri Light" pitchFamily="34" charset="0"/>
            </a:endParaRPr>
          </a:p>
        </p:txBody>
      </p:sp>
      <p:pic>
        <p:nvPicPr>
          <p:cNvPr id="10" name="Picture 3">
            <a:extLst>
              <a:ext uri="{FF2B5EF4-FFF2-40B4-BE49-F238E27FC236}">
                <a16:creationId xmlns:a16="http://schemas.microsoft.com/office/drawing/2014/main" id="{AC0EB697-799C-4E0B-8DC0-6CEE5AE103E3}"/>
              </a:ext>
            </a:extLst>
          </p:cNvPr>
          <p:cNvPicPr>
            <a:picLocks noChangeAspect="1" noChangeArrowheads="1"/>
          </p:cNvPicPr>
          <p:nvPr/>
        </p:nvPicPr>
        <p:blipFill>
          <a:blip r:embed="rId4" cstate="print"/>
          <a:srcRect/>
          <a:stretch>
            <a:fillRect/>
          </a:stretch>
        </p:blipFill>
        <p:spPr bwMode="auto">
          <a:xfrm>
            <a:off x="251520" y="5187725"/>
            <a:ext cx="2908888" cy="997202"/>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4805363" y="1295400"/>
            <a:ext cx="4446587" cy="4484688"/>
            <a:chOff x="4648200" y="1295400"/>
            <a:chExt cx="4446588" cy="4484688"/>
          </a:xfrm>
        </p:grpSpPr>
        <p:pic>
          <p:nvPicPr>
            <p:cNvPr id="67593" name="Picture 18"/>
            <p:cNvPicPr>
              <a:picLocks noChangeAspect="1" noChangeArrowheads="1"/>
            </p:cNvPicPr>
            <p:nvPr/>
          </p:nvPicPr>
          <p:blipFill>
            <a:blip r:embed="rId3" cstate="print"/>
            <a:srcRect/>
            <a:stretch>
              <a:fillRect/>
            </a:stretch>
          </p:blipFill>
          <p:spPr bwMode="auto">
            <a:xfrm>
              <a:off x="4648200" y="1295400"/>
              <a:ext cx="4446588" cy="4484688"/>
            </a:xfrm>
            <a:prstGeom prst="rect">
              <a:avLst/>
            </a:prstGeom>
            <a:noFill/>
            <a:ln w="9525">
              <a:noFill/>
              <a:miter lim="800000"/>
              <a:headEnd/>
              <a:tailEnd/>
            </a:ln>
          </p:spPr>
        </p:pic>
        <p:sp>
          <p:nvSpPr>
            <p:cNvPr id="67594" name="Rectangle 8"/>
            <p:cNvSpPr>
              <a:spLocks noChangeArrowheads="1"/>
            </p:cNvSpPr>
            <p:nvPr/>
          </p:nvSpPr>
          <p:spPr bwMode="auto">
            <a:xfrm>
              <a:off x="7010400" y="1676400"/>
              <a:ext cx="1994392" cy="369332"/>
            </a:xfrm>
            <a:prstGeom prst="rect">
              <a:avLst/>
            </a:prstGeom>
            <a:noFill/>
            <a:ln w="9525">
              <a:noFill/>
              <a:miter lim="800000"/>
              <a:headEnd/>
              <a:tailEnd/>
            </a:ln>
          </p:spPr>
          <p:txBody>
            <a:bodyPr wrap="none">
              <a:spAutoFit/>
            </a:bodyPr>
            <a:lstStyle/>
            <a:p>
              <a:r>
                <a:rPr lang="en-US" b="1">
                  <a:latin typeface="Calibri" pitchFamily="34" charset="0"/>
                </a:rPr>
                <a:t>Surface: 6.218 Km</a:t>
              </a:r>
              <a:r>
                <a:rPr lang="en-US" b="1" baseline="30000">
                  <a:latin typeface="Calibri" pitchFamily="34" charset="0"/>
                </a:rPr>
                <a:t>2</a:t>
              </a:r>
            </a:p>
          </p:txBody>
        </p:sp>
      </p:grpSp>
      <p:sp>
        <p:nvSpPr>
          <p:cNvPr id="67587" name="Rectangle 2"/>
          <p:cNvSpPr>
            <a:spLocks noChangeArrowheads="1"/>
          </p:cNvSpPr>
          <p:nvPr/>
        </p:nvSpPr>
        <p:spPr bwMode="auto">
          <a:xfrm>
            <a:off x="457200" y="0"/>
            <a:ext cx="8229600" cy="685800"/>
          </a:xfrm>
          <a:prstGeom prst="rect">
            <a:avLst/>
          </a:prstGeom>
          <a:noFill/>
          <a:ln w="9525">
            <a:noFill/>
            <a:miter lim="800000"/>
            <a:headEnd/>
            <a:tailEnd/>
          </a:ln>
        </p:spPr>
        <p:txBody>
          <a:bodyPr anchor="ctr"/>
          <a:lstStyle/>
          <a:p>
            <a:pPr algn="ctr"/>
            <a:endParaRPr lang="fr-FR" sz="2800" b="1">
              <a:latin typeface="Calibri" pitchFamily="34" charset="0"/>
            </a:endParaRPr>
          </a:p>
        </p:txBody>
      </p:sp>
      <p:sp>
        <p:nvSpPr>
          <p:cNvPr id="67588" name="Rectangle 3"/>
          <p:cNvSpPr>
            <a:spLocks noChangeArrowheads="1"/>
          </p:cNvSpPr>
          <p:nvPr/>
        </p:nvSpPr>
        <p:spPr bwMode="auto">
          <a:xfrm>
            <a:off x="2057400" y="1295400"/>
            <a:ext cx="6858000" cy="5181600"/>
          </a:xfrm>
          <a:prstGeom prst="rect">
            <a:avLst/>
          </a:prstGeom>
          <a:noFill/>
          <a:ln w="9525">
            <a:noFill/>
            <a:miter lim="800000"/>
            <a:headEnd/>
            <a:tailEnd/>
          </a:ln>
        </p:spPr>
        <p:txBody>
          <a:bodyPr/>
          <a:lstStyle/>
          <a:p>
            <a:pPr marL="342900" indent="-342900">
              <a:lnSpc>
                <a:spcPct val="130000"/>
              </a:lnSpc>
              <a:spcBef>
                <a:spcPct val="20000"/>
              </a:spcBef>
              <a:buClr>
                <a:schemeClr val="accent1"/>
              </a:buClr>
              <a:buFont typeface="Wingdings" pitchFamily="2" charset="2"/>
              <a:buNone/>
            </a:pPr>
            <a:endParaRPr lang="fr-FR" sz="2200" b="1">
              <a:latin typeface="Calibri" pitchFamily="34" charset="0"/>
            </a:endParaRPr>
          </a:p>
        </p:txBody>
      </p:sp>
      <p:sp>
        <p:nvSpPr>
          <p:cNvPr id="67589" name="Rectangle 4"/>
          <p:cNvSpPr>
            <a:spLocks noChangeArrowheads="1"/>
          </p:cNvSpPr>
          <p:nvPr/>
        </p:nvSpPr>
        <p:spPr bwMode="auto">
          <a:xfrm>
            <a:off x="609600" y="79375"/>
            <a:ext cx="8229600" cy="685800"/>
          </a:xfrm>
          <a:prstGeom prst="rect">
            <a:avLst/>
          </a:prstGeom>
          <a:noFill/>
          <a:ln w="9525">
            <a:noFill/>
            <a:miter lim="800000"/>
            <a:headEnd/>
            <a:tailEnd/>
          </a:ln>
        </p:spPr>
        <p:txBody>
          <a:bodyPr anchor="ctr"/>
          <a:lstStyle/>
          <a:p>
            <a:pPr algn="ctr"/>
            <a:r>
              <a:rPr lang="en-US" sz="2800" b="1" dirty="0">
                <a:solidFill>
                  <a:srgbClr val="808080"/>
                </a:solidFill>
                <a:latin typeface="Calibri" pitchFamily="34" charset="0"/>
              </a:rPr>
              <a:t>Integrated Management of water resources projects</a:t>
            </a:r>
            <a:endParaRPr lang="el-GR" sz="2800" b="1" dirty="0">
              <a:solidFill>
                <a:srgbClr val="808080"/>
              </a:solidFill>
              <a:latin typeface="Calibri" pitchFamily="34" charset="0"/>
            </a:endParaRPr>
          </a:p>
        </p:txBody>
      </p:sp>
      <p:pic>
        <p:nvPicPr>
          <p:cNvPr id="67590" name="Picture 12" descr="Balkan's Shared Surface Waters_v6"/>
          <p:cNvPicPr>
            <a:picLocks noChangeAspect="1" noChangeArrowheads="1"/>
          </p:cNvPicPr>
          <p:nvPr/>
        </p:nvPicPr>
        <p:blipFill>
          <a:blip r:embed="rId4" cstate="print"/>
          <a:srcRect/>
          <a:stretch>
            <a:fillRect/>
          </a:stretch>
        </p:blipFill>
        <p:spPr bwMode="auto">
          <a:xfrm>
            <a:off x="76200" y="990600"/>
            <a:ext cx="4783138" cy="5691188"/>
          </a:xfrm>
          <a:prstGeom prst="rect">
            <a:avLst/>
          </a:prstGeom>
          <a:noFill/>
          <a:ln w="9525">
            <a:noFill/>
            <a:miter lim="800000"/>
            <a:headEnd/>
            <a:tailEnd/>
          </a:ln>
        </p:spPr>
      </p:pic>
      <p:sp>
        <p:nvSpPr>
          <p:cNvPr id="9230" name="Oval 14"/>
          <p:cNvSpPr>
            <a:spLocks noChangeArrowheads="1"/>
          </p:cNvSpPr>
          <p:nvPr/>
        </p:nvSpPr>
        <p:spPr bwMode="auto">
          <a:xfrm>
            <a:off x="2667000" y="3429000"/>
            <a:ext cx="609600" cy="685800"/>
          </a:xfrm>
          <a:prstGeom prst="ellipse">
            <a:avLst/>
          </a:prstGeom>
          <a:noFill/>
          <a:ln w="25400">
            <a:solidFill>
              <a:srgbClr val="FF0000"/>
            </a:solidFill>
            <a:round/>
            <a:headEnd/>
            <a:tailEnd/>
          </a:ln>
        </p:spPr>
        <p:txBody>
          <a:bodyPr wrap="none" anchor="ctr"/>
          <a:lstStyle/>
          <a:p>
            <a:endParaRPr lang="en-US">
              <a:latin typeface="Calibri" pitchFamily="34" charset="0"/>
            </a:endParaRPr>
          </a:p>
        </p:txBody>
      </p:sp>
      <p:sp>
        <p:nvSpPr>
          <p:cNvPr id="9232" name="AutoShape 16"/>
          <p:cNvSpPr>
            <a:spLocks noChangeArrowheads="1"/>
          </p:cNvSpPr>
          <p:nvPr/>
        </p:nvSpPr>
        <p:spPr bwMode="auto">
          <a:xfrm rot="-859363">
            <a:off x="3363913" y="3279775"/>
            <a:ext cx="2024062" cy="461963"/>
          </a:xfrm>
          <a:prstGeom prst="rightArrow">
            <a:avLst>
              <a:gd name="adj1" fmla="val 50000"/>
              <a:gd name="adj2" fmla="val 118846"/>
            </a:avLst>
          </a:prstGeom>
          <a:noFill/>
          <a:ln w="25400">
            <a:solidFill>
              <a:srgbClr val="FF0000"/>
            </a:solidFill>
            <a:miter lim="800000"/>
            <a:headEnd/>
            <a:tailEnd/>
          </a:ln>
        </p:spPr>
        <p:txBody>
          <a:bodyPr wrap="none" anchor="ctr"/>
          <a:lstStyle/>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32"/>
                                        </p:tgtEl>
                                        <p:attrNameLst>
                                          <p:attrName>style.visibility</p:attrName>
                                        </p:attrNameLst>
                                      </p:cBhvr>
                                      <p:to>
                                        <p:strVal val="visible"/>
                                      </p:to>
                                    </p:set>
                                  </p:childTnLst>
                                </p:cTn>
                              </p:par>
                            </p:childTnLst>
                          </p:cTn>
                        </p:par>
                        <p:par>
                          <p:cTn id="9" fill="hold">
                            <p:stCondLst>
                              <p:cond delay="0"/>
                            </p:stCondLst>
                            <p:childTnLst>
                              <p:par>
                                <p:cTn id="10" presetID="3" presetClass="entr" presetSubtype="5"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vertical)">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0" grpId="0" animBg="1"/>
      <p:bldP spid="92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93" name="Rectangle 13"/>
          <p:cNvSpPr>
            <a:spLocks noChangeArrowheads="1"/>
          </p:cNvSpPr>
          <p:nvPr/>
        </p:nvSpPr>
        <p:spPr bwMode="auto">
          <a:xfrm>
            <a:off x="0" y="0"/>
            <a:ext cx="4114800" cy="457200"/>
          </a:xfrm>
          <a:prstGeom prst="rect">
            <a:avLst/>
          </a:prstGeom>
          <a:noFill/>
          <a:ln w="9525">
            <a:noFill/>
            <a:miter lim="800000"/>
            <a:headEnd/>
            <a:tailEnd/>
          </a:ln>
          <a:effectLst/>
        </p:spPr>
        <p:txBody>
          <a:bodyPr anchor="ctr"/>
          <a:lstStyle/>
          <a:p>
            <a:pPr algn="ctr"/>
            <a:r>
              <a:rPr lang="en-US" b="1" dirty="0">
                <a:solidFill>
                  <a:srgbClr val="808080"/>
                </a:solidFill>
              </a:rPr>
              <a:t>Geographic Information Systems - GIS</a:t>
            </a:r>
            <a:endParaRPr lang="fr-FR" b="1" dirty="0">
              <a:solidFill>
                <a:srgbClr val="808080"/>
              </a:solidFill>
            </a:endParaRPr>
          </a:p>
        </p:txBody>
      </p:sp>
      <p:grpSp>
        <p:nvGrpSpPr>
          <p:cNvPr id="51" name="Group 50"/>
          <p:cNvGrpSpPr/>
          <p:nvPr/>
        </p:nvGrpSpPr>
        <p:grpSpPr>
          <a:xfrm>
            <a:off x="0" y="381000"/>
            <a:ext cx="3733800" cy="3505599"/>
            <a:chOff x="0" y="707813"/>
            <a:chExt cx="3733800" cy="3505599"/>
          </a:xfrm>
        </p:grpSpPr>
        <p:grpSp>
          <p:nvGrpSpPr>
            <p:cNvPr id="3" name="Group 63"/>
            <p:cNvGrpSpPr>
              <a:grpSpLocks/>
            </p:cNvGrpSpPr>
            <p:nvPr/>
          </p:nvGrpSpPr>
          <p:grpSpPr bwMode="auto">
            <a:xfrm>
              <a:off x="0" y="707813"/>
              <a:ext cx="3733800" cy="3505200"/>
              <a:chOff x="-1365" y="-2225"/>
              <a:chExt cx="4655" cy="3825"/>
            </a:xfrm>
          </p:grpSpPr>
          <p:pic>
            <p:nvPicPr>
              <p:cNvPr id="46132" name="Picture 52" descr="Basin_Relief_V8"/>
              <p:cNvPicPr>
                <a:picLocks noChangeAspect="1" noChangeArrowheads="1"/>
              </p:cNvPicPr>
              <p:nvPr/>
            </p:nvPicPr>
            <p:blipFill>
              <a:blip r:embed="rId3" cstate="print"/>
              <a:srcRect/>
              <a:stretch>
                <a:fillRect/>
              </a:stretch>
            </p:blipFill>
            <p:spPr bwMode="auto">
              <a:xfrm>
                <a:off x="-1270" y="-2225"/>
                <a:ext cx="4560" cy="3825"/>
              </a:xfrm>
              <a:prstGeom prst="rect">
                <a:avLst/>
              </a:prstGeom>
              <a:noFill/>
            </p:spPr>
          </p:pic>
          <p:sp>
            <p:nvSpPr>
              <p:cNvPr id="46133" name="Rectangle 53"/>
              <p:cNvSpPr>
                <a:spLocks noChangeArrowheads="1"/>
              </p:cNvSpPr>
              <p:nvPr/>
            </p:nvSpPr>
            <p:spPr bwMode="auto">
              <a:xfrm>
                <a:off x="-1270" y="-895"/>
                <a:ext cx="1686" cy="504"/>
              </a:xfrm>
              <a:prstGeom prst="rect">
                <a:avLst/>
              </a:prstGeom>
              <a:noFill/>
              <a:ln w="9525">
                <a:noFill/>
                <a:miter lim="800000"/>
                <a:headEnd/>
                <a:tailEnd/>
              </a:ln>
              <a:effectLst/>
            </p:spPr>
            <p:txBody>
              <a:bodyPr wrap="square">
                <a:spAutoFit/>
              </a:bodyPr>
              <a:lstStyle/>
              <a:p>
                <a:r>
                  <a:rPr lang="fr-FR" sz="1200" b="1" dirty="0"/>
                  <a:t>Mont du </a:t>
                </a:r>
                <a:r>
                  <a:rPr lang="fr-FR" sz="1200" b="1" dirty="0" err="1"/>
                  <a:t>Pirin</a:t>
                </a:r>
                <a:endParaRPr lang="fr-FR" sz="1200" b="1" dirty="0"/>
              </a:p>
              <a:p>
                <a:r>
                  <a:rPr lang="fr-FR" sz="1200" b="1" dirty="0" err="1"/>
                  <a:t>Vihren</a:t>
                </a:r>
                <a:r>
                  <a:rPr lang="fr-FR" sz="1200" b="1" dirty="0"/>
                  <a:t> – 2915m</a:t>
                </a:r>
                <a:endParaRPr lang="el-GR" sz="1200" b="1" dirty="0"/>
              </a:p>
            </p:txBody>
          </p:sp>
          <p:sp>
            <p:nvSpPr>
              <p:cNvPr id="46135" name="Line 55"/>
              <p:cNvSpPr>
                <a:spLocks noChangeShapeType="1"/>
              </p:cNvSpPr>
              <p:nvPr/>
            </p:nvSpPr>
            <p:spPr bwMode="auto">
              <a:xfrm flipV="1">
                <a:off x="-166" y="-1040"/>
                <a:ext cx="384" cy="96"/>
              </a:xfrm>
              <a:prstGeom prst="line">
                <a:avLst/>
              </a:prstGeom>
              <a:noFill/>
              <a:ln w="38100">
                <a:solidFill>
                  <a:schemeClr val="tx1"/>
                </a:solidFill>
                <a:round/>
                <a:headEnd/>
                <a:tailEnd type="stealth" w="lg" len="lg"/>
              </a:ln>
              <a:effectLst/>
            </p:spPr>
            <p:txBody>
              <a:bodyPr/>
              <a:lstStyle/>
              <a:p>
                <a:endParaRPr lang="en-US" sz="1200" b="1"/>
              </a:p>
            </p:txBody>
          </p:sp>
          <p:sp>
            <p:nvSpPr>
              <p:cNvPr id="46136" name="Rectangle 56"/>
              <p:cNvSpPr>
                <a:spLocks noChangeArrowheads="1"/>
              </p:cNvSpPr>
              <p:nvPr/>
            </p:nvSpPr>
            <p:spPr bwMode="auto">
              <a:xfrm>
                <a:off x="-1365" y="-2000"/>
                <a:ext cx="1862" cy="504"/>
              </a:xfrm>
              <a:prstGeom prst="rect">
                <a:avLst/>
              </a:prstGeom>
              <a:noFill/>
              <a:ln w="9525">
                <a:noFill/>
                <a:miter lim="800000"/>
                <a:headEnd/>
                <a:tailEnd/>
              </a:ln>
              <a:effectLst/>
            </p:spPr>
            <p:txBody>
              <a:bodyPr wrap="square">
                <a:spAutoFit/>
              </a:bodyPr>
              <a:lstStyle/>
              <a:p>
                <a:r>
                  <a:rPr lang="fr-FR" sz="1200" b="1" dirty="0"/>
                  <a:t>Mont du Rila</a:t>
                </a:r>
              </a:p>
              <a:p>
                <a:r>
                  <a:rPr lang="fr-FR" sz="1200" b="1" dirty="0" err="1"/>
                  <a:t>Mussala</a:t>
                </a:r>
                <a:r>
                  <a:rPr lang="fr-FR" sz="1200" b="1" dirty="0"/>
                  <a:t> – 2925m</a:t>
                </a:r>
                <a:endParaRPr lang="el-GR" sz="1200" b="1" dirty="0"/>
              </a:p>
            </p:txBody>
          </p:sp>
          <p:sp>
            <p:nvSpPr>
              <p:cNvPr id="46137" name="Line 57"/>
              <p:cNvSpPr>
                <a:spLocks noChangeShapeType="1"/>
              </p:cNvSpPr>
              <p:nvPr/>
            </p:nvSpPr>
            <p:spPr bwMode="auto">
              <a:xfrm>
                <a:off x="-22" y="-1856"/>
                <a:ext cx="528" cy="96"/>
              </a:xfrm>
              <a:prstGeom prst="line">
                <a:avLst/>
              </a:prstGeom>
              <a:noFill/>
              <a:ln w="38100">
                <a:solidFill>
                  <a:schemeClr val="tx1"/>
                </a:solidFill>
                <a:round/>
                <a:headEnd/>
                <a:tailEnd type="stealth" w="lg" len="lg"/>
              </a:ln>
              <a:effectLst/>
            </p:spPr>
            <p:txBody>
              <a:bodyPr/>
              <a:lstStyle/>
              <a:p>
                <a:endParaRPr lang="en-US" sz="1200" b="1"/>
              </a:p>
            </p:txBody>
          </p:sp>
          <p:sp>
            <p:nvSpPr>
              <p:cNvPr id="46138" name="Rectangle 58"/>
              <p:cNvSpPr>
                <a:spLocks noChangeArrowheads="1"/>
              </p:cNvSpPr>
              <p:nvPr/>
            </p:nvSpPr>
            <p:spPr bwMode="auto">
              <a:xfrm>
                <a:off x="1274" y="-2096"/>
                <a:ext cx="1921" cy="907"/>
              </a:xfrm>
              <a:prstGeom prst="rect">
                <a:avLst/>
              </a:prstGeom>
              <a:noFill/>
              <a:ln w="9525">
                <a:noFill/>
                <a:miter lim="800000"/>
                <a:headEnd/>
                <a:tailEnd/>
              </a:ln>
              <a:effectLst/>
            </p:spPr>
            <p:txBody>
              <a:bodyPr wrap="square">
                <a:spAutoFit/>
              </a:bodyPr>
              <a:lstStyle/>
              <a:p>
                <a:r>
                  <a:rPr lang="fr-FR" sz="1200" b="1" dirty="0"/>
                  <a:t>Le bassin du Mesta-</a:t>
                </a:r>
                <a:r>
                  <a:rPr lang="fr-FR" sz="1200" b="1" dirty="0" err="1"/>
                  <a:t>Nestos</a:t>
                </a:r>
                <a:endParaRPr lang="fr-FR" sz="1200" b="1" dirty="0"/>
              </a:p>
              <a:p>
                <a:endParaRPr lang="fr-FR" sz="1200" b="1" dirty="0"/>
              </a:p>
              <a:p>
                <a:r>
                  <a:rPr lang="fr-FR" sz="1200" b="1" dirty="0"/>
                  <a:t>Surface : 6.218 Km</a:t>
                </a:r>
                <a:r>
                  <a:rPr lang="fr-FR" sz="1200" b="1" baseline="30000" dirty="0"/>
                  <a:t>2</a:t>
                </a:r>
                <a:endParaRPr lang="el-GR" sz="1200" b="1" baseline="30000" dirty="0"/>
              </a:p>
            </p:txBody>
          </p:sp>
        </p:grpSp>
        <p:pic>
          <p:nvPicPr>
            <p:cNvPr id="46097" name="Picture 17" descr="Scalebar and arrow"/>
            <p:cNvPicPr>
              <a:picLocks noChangeAspect="1" noChangeArrowheads="1"/>
            </p:cNvPicPr>
            <p:nvPr/>
          </p:nvPicPr>
          <p:blipFill>
            <a:blip r:embed="rId4" cstate="print"/>
            <a:srcRect/>
            <a:stretch>
              <a:fillRect/>
            </a:stretch>
          </p:blipFill>
          <p:spPr bwMode="auto">
            <a:xfrm>
              <a:off x="2963779" y="3626921"/>
              <a:ext cx="770021" cy="586491"/>
            </a:xfrm>
            <a:prstGeom prst="rect">
              <a:avLst/>
            </a:prstGeom>
            <a:noFill/>
          </p:spPr>
        </p:pic>
      </p:grpSp>
      <p:grpSp>
        <p:nvGrpSpPr>
          <p:cNvPr id="4" name="Group 82"/>
          <p:cNvGrpSpPr>
            <a:grpSpLocks/>
          </p:cNvGrpSpPr>
          <p:nvPr/>
        </p:nvGrpSpPr>
        <p:grpSpPr bwMode="auto">
          <a:xfrm>
            <a:off x="76200" y="457200"/>
            <a:ext cx="3810000" cy="3505200"/>
            <a:chOff x="1200" y="497"/>
            <a:chExt cx="4706" cy="3823"/>
          </a:xfrm>
        </p:grpSpPr>
        <p:grpSp>
          <p:nvGrpSpPr>
            <p:cNvPr id="5" name="Group 67"/>
            <p:cNvGrpSpPr>
              <a:grpSpLocks/>
            </p:cNvGrpSpPr>
            <p:nvPr/>
          </p:nvGrpSpPr>
          <p:grpSpPr bwMode="auto">
            <a:xfrm>
              <a:off x="1200" y="497"/>
              <a:ext cx="4564" cy="3823"/>
              <a:chOff x="1200" y="497"/>
              <a:chExt cx="4564" cy="3823"/>
            </a:xfrm>
          </p:grpSpPr>
          <p:pic>
            <p:nvPicPr>
              <p:cNvPr id="46140" name="Picture 60" descr="Basin_rivers_V8"/>
              <p:cNvPicPr preferRelativeResize="0">
                <a:picLocks noChangeArrowheads="1"/>
              </p:cNvPicPr>
              <p:nvPr/>
            </p:nvPicPr>
            <p:blipFill>
              <a:blip r:embed="rId5" cstate="print"/>
              <a:srcRect/>
              <a:stretch>
                <a:fillRect/>
              </a:stretch>
            </p:blipFill>
            <p:spPr bwMode="auto">
              <a:xfrm>
                <a:off x="1200" y="497"/>
                <a:ext cx="4560" cy="3823"/>
              </a:xfrm>
              <a:prstGeom prst="rect">
                <a:avLst/>
              </a:prstGeom>
              <a:noFill/>
            </p:spPr>
          </p:pic>
          <p:pic>
            <p:nvPicPr>
              <p:cNvPr id="46146" name="Picture 66" descr="Scalebar and arrow"/>
              <p:cNvPicPr preferRelativeResize="0">
                <a:picLocks noChangeArrowheads="1"/>
              </p:cNvPicPr>
              <p:nvPr/>
            </p:nvPicPr>
            <p:blipFill>
              <a:blip r:embed="rId4" cstate="print"/>
              <a:srcRect/>
              <a:stretch>
                <a:fillRect/>
              </a:stretch>
            </p:blipFill>
            <p:spPr bwMode="auto">
              <a:xfrm>
                <a:off x="4802" y="3679"/>
                <a:ext cx="962" cy="639"/>
              </a:xfrm>
              <a:prstGeom prst="rect">
                <a:avLst/>
              </a:prstGeom>
              <a:noFill/>
              <a:ln w="9525">
                <a:noFill/>
                <a:miter lim="800000"/>
                <a:headEnd/>
                <a:tailEnd/>
              </a:ln>
            </p:spPr>
          </p:pic>
        </p:grpSp>
        <p:sp>
          <p:nvSpPr>
            <p:cNvPr id="46148" name="Rectangle 68"/>
            <p:cNvSpPr>
              <a:spLocks noChangeArrowheads="1"/>
            </p:cNvSpPr>
            <p:nvPr/>
          </p:nvSpPr>
          <p:spPr bwMode="auto">
            <a:xfrm>
              <a:off x="1485" y="1245"/>
              <a:ext cx="1035" cy="302"/>
            </a:xfrm>
            <a:prstGeom prst="rect">
              <a:avLst/>
            </a:prstGeom>
            <a:noFill/>
            <a:ln w="9525">
              <a:noFill/>
              <a:miter lim="800000"/>
              <a:headEnd/>
              <a:tailEnd/>
            </a:ln>
            <a:effectLst/>
          </p:spPr>
          <p:txBody>
            <a:bodyPr wrap="none">
              <a:spAutoFit/>
            </a:bodyPr>
            <a:lstStyle/>
            <a:p>
              <a:r>
                <a:rPr lang="fr-FR" sz="1200" b="1" dirty="0">
                  <a:solidFill>
                    <a:srgbClr val="FF5050"/>
                  </a:solidFill>
                </a:rPr>
                <a:t>BULGARIE</a:t>
              </a:r>
              <a:endParaRPr lang="el-GR" sz="1200" b="1" dirty="0">
                <a:solidFill>
                  <a:srgbClr val="FF5050"/>
                </a:solidFill>
              </a:endParaRPr>
            </a:p>
          </p:txBody>
        </p:sp>
        <p:sp>
          <p:nvSpPr>
            <p:cNvPr id="46149" name="Rectangle 69"/>
            <p:cNvSpPr>
              <a:spLocks noChangeArrowheads="1"/>
            </p:cNvSpPr>
            <p:nvPr/>
          </p:nvSpPr>
          <p:spPr bwMode="auto">
            <a:xfrm>
              <a:off x="2928" y="2880"/>
              <a:ext cx="748" cy="302"/>
            </a:xfrm>
            <a:prstGeom prst="rect">
              <a:avLst/>
            </a:prstGeom>
            <a:noFill/>
            <a:ln w="9525">
              <a:noFill/>
              <a:miter lim="800000"/>
              <a:headEnd/>
              <a:tailEnd/>
            </a:ln>
            <a:effectLst/>
          </p:spPr>
          <p:txBody>
            <a:bodyPr wrap="none">
              <a:spAutoFit/>
            </a:bodyPr>
            <a:lstStyle/>
            <a:p>
              <a:r>
                <a:rPr lang="fr-FR" sz="1200" b="1">
                  <a:solidFill>
                    <a:srgbClr val="FF5050"/>
                  </a:solidFill>
                </a:rPr>
                <a:t>GRECE</a:t>
              </a:r>
              <a:endParaRPr lang="el-GR" sz="1200" b="1">
                <a:solidFill>
                  <a:srgbClr val="FF5050"/>
                </a:solidFill>
              </a:endParaRPr>
            </a:p>
          </p:txBody>
        </p:sp>
        <p:sp>
          <p:nvSpPr>
            <p:cNvPr id="46150" name="Rectangle 70"/>
            <p:cNvSpPr>
              <a:spLocks noChangeArrowheads="1"/>
            </p:cNvSpPr>
            <p:nvPr/>
          </p:nvSpPr>
          <p:spPr bwMode="auto">
            <a:xfrm>
              <a:off x="2112" y="2016"/>
              <a:ext cx="726" cy="302"/>
            </a:xfrm>
            <a:prstGeom prst="rect">
              <a:avLst/>
            </a:prstGeom>
            <a:noFill/>
            <a:ln w="9525" algn="ctr">
              <a:noFill/>
              <a:miter lim="800000"/>
              <a:headEnd/>
              <a:tailEnd/>
            </a:ln>
            <a:effectLst/>
          </p:spPr>
          <p:txBody>
            <a:bodyPr wrap="none">
              <a:spAutoFit/>
            </a:bodyPr>
            <a:lstStyle/>
            <a:p>
              <a:r>
                <a:rPr lang="fr-FR" sz="1200" b="1" dirty="0"/>
                <a:t>Mesta</a:t>
              </a:r>
              <a:endParaRPr lang="el-GR" sz="1200" b="1" dirty="0"/>
            </a:p>
          </p:txBody>
        </p:sp>
        <p:sp>
          <p:nvSpPr>
            <p:cNvPr id="46151" name="Rectangle 71"/>
            <p:cNvSpPr>
              <a:spLocks noChangeArrowheads="1"/>
            </p:cNvSpPr>
            <p:nvPr/>
          </p:nvSpPr>
          <p:spPr bwMode="auto">
            <a:xfrm>
              <a:off x="5136" y="2592"/>
              <a:ext cx="770" cy="302"/>
            </a:xfrm>
            <a:prstGeom prst="rect">
              <a:avLst/>
            </a:prstGeom>
            <a:noFill/>
            <a:ln w="9525">
              <a:noFill/>
              <a:miter lim="800000"/>
              <a:headEnd/>
              <a:tailEnd/>
            </a:ln>
            <a:effectLst/>
          </p:spPr>
          <p:txBody>
            <a:bodyPr wrap="none">
              <a:spAutoFit/>
            </a:bodyPr>
            <a:lstStyle/>
            <a:p>
              <a:r>
                <a:rPr lang="fr-FR" sz="1200" b="1"/>
                <a:t>Nestos</a:t>
              </a:r>
              <a:endParaRPr lang="el-GR" sz="1200" b="1"/>
            </a:p>
          </p:txBody>
        </p:sp>
        <p:sp>
          <p:nvSpPr>
            <p:cNvPr id="46152" name="Rectangle 72"/>
            <p:cNvSpPr>
              <a:spLocks noChangeArrowheads="1"/>
            </p:cNvSpPr>
            <p:nvPr/>
          </p:nvSpPr>
          <p:spPr bwMode="auto">
            <a:xfrm>
              <a:off x="4416" y="1776"/>
              <a:ext cx="795" cy="302"/>
            </a:xfrm>
            <a:prstGeom prst="rect">
              <a:avLst/>
            </a:prstGeom>
            <a:noFill/>
            <a:ln w="9525" algn="ctr">
              <a:noFill/>
              <a:miter lim="800000"/>
              <a:headEnd/>
              <a:tailEnd/>
            </a:ln>
            <a:effectLst/>
          </p:spPr>
          <p:txBody>
            <a:bodyPr wrap="none">
              <a:spAutoFit/>
            </a:bodyPr>
            <a:lstStyle/>
            <a:p>
              <a:r>
                <a:rPr lang="fr-FR" sz="1200" b="1"/>
                <a:t>Dospat</a:t>
              </a:r>
              <a:endParaRPr lang="el-GR" sz="1200" b="1"/>
            </a:p>
          </p:txBody>
        </p:sp>
        <p:sp>
          <p:nvSpPr>
            <p:cNvPr id="46153" name="Rectangle 73"/>
            <p:cNvSpPr>
              <a:spLocks noChangeArrowheads="1"/>
            </p:cNvSpPr>
            <p:nvPr/>
          </p:nvSpPr>
          <p:spPr bwMode="auto">
            <a:xfrm>
              <a:off x="3264" y="3456"/>
              <a:ext cx="1491" cy="302"/>
            </a:xfrm>
            <a:prstGeom prst="rect">
              <a:avLst/>
            </a:prstGeom>
            <a:noFill/>
            <a:ln w="9525" algn="ctr">
              <a:noFill/>
              <a:miter lim="800000"/>
              <a:headEnd/>
              <a:tailEnd/>
            </a:ln>
            <a:effectLst/>
          </p:spPr>
          <p:txBody>
            <a:bodyPr wrap="none">
              <a:spAutoFit/>
            </a:bodyPr>
            <a:lstStyle/>
            <a:p>
              <a:r>
                <a:rPr lang="fr-FR" sz="1200" b="1"/>
                <a:t>Delta du Nestos</a:t>
              </a:r>
              <a:endParaRPr lang="el-GR" sz="1200" b="1"/>
            </a:p>
          </p:txBody>
        </p:sp>
        <p:sp>
          <p:nvSpPr>
            <p:cNvPr id="46154" name="Line 74"/>
            <p:cNvSpPr>
              <a:spLocks noChangeShapeType="1"/>
            </p:cNvSpPr>
            <p:nvPr/>
          </p:nvSpPr>
          <p:spPr bwMode="auto">
            <a:xfrm flipV="1">
              <a:off x="2592" y="1824"/>
              <a:ext cx="576" cy="240"/>
            </a:xfrm>
            <a:prstGeom prst="line">
              <a:avLst/>
            </a:prstGeom>
            <a:noFill/>
            <a:ln w="38100">
              <a:solidFill>
                <a:schemeClr val="tx1"/>
              </a:solidFill>
              <a:round/>
              <a:headEnd/>
              <a:tailEnd type="triangle" w="med" len="med"/>
            </a:ln>
            <a:effectLst/>
          </p:spPr>
          <p:txBody>
            <a:bodyPr/>
            <a:lstStyle/>
            <a:p>
              <a:endParaRPr lang="en-US" sz="1200" b="1"/>
            </a:p>
          </p:txBody>
        </p:sp>
        <p:sp>
          <p:nvSpPr>
            <p:cNvPr id="46155" name="Line 75"/>
            <p:cNvSpPr>
              <a:spLocks noChangeShapeType="1"/>
            </p:cNvSpPr>
            <p:nvPr/>
          </p:nvSpPr>
          <p:spPr bwMode="auto">
            <a:xfrm flipH="1">
              <a:off x="4032" y="1920"/>
              <a:ext cx="384" cy="48"/>
            </a:xfrm>
            <a:prstGeom prst="line">
              <a:avLst/>
            </a:prstGeom>
            <a:noFill/>
            <a:ln w="38100">
              <a:solidFill>
                <a:schemeClr val="tx1"/>
              </a:solidFill>
              <a:round/>
              <a:headEnd/>
              <a:tailEnd type="triangle" w="med" len="med"/>
            </a:ln>
            <a:effectLst/>
          </p:spPr>
          <p:txBody>
            <a:bodyPr/>
            <a:lstStyle/>
            <a:p>
              <a:endParaRPr lang="en-US" sz="1200" b="1"/>
            </a:p>
          </p:txBody>
        </p:sp>
        <p:sp>
          <p:nvSpPr>
            <p:cNvPr id="46156" name="Line 76"/>
            <p:cNvSpPr>
              <a:spLocks noChangeShapeType="1"/>
            </p:cNvSpPr>
            <p:nvPr/>
          </p:nvSpPr>
          <p:spPr bwMode="auto">
            <a:xfrm flipH="1">
              <a:off x="4560" y="2688"/>
              <a:ext cx="576" cy="96"/>
            </a:xfrm>
            <a:prstGeom prst="line">
              <a:avLst/>
            </a:prstGeom>
            <a:noFill/>
            <a:ln w="38100">
              <a:solidFill>
                <a:schemeClr val="tx1"/>
              </a:solidFill>
              <a:round/>
              <a:headEnd/>
              <a:tailEnd type="triangle" w="med" len="med"/>
            </a:ln>
            <a:effectLst/>
          </p:spPr>
          <p:txBody>
            <a:bodyPr/>
            <a:lstStyle/>
            <a:p>
              <a:endParaRPr lang="en-US" sz="1200" b="1"/>
            </a:p>
          </p:txBody>
        </p:sp>
        <p:sp>
          <p:nvSpPr>
            <p:cNvPr id="46157" name="Line 77"/>
            <p:cNvSpPr>
              <a:spLocks noChangeShapeType="1"/>
            </p:cNvSpPr>
            <p:nvPr/>
          </p:nvSpPr>
          <p:spPr bwMode="auto">
            <a:xfrm flipV="1">
              <a:off x="4272" y="3456"/>
              <a:ext cx="480" cy="96"/>
            </a:xfrm>
            <a:prstGeom prst="line">
              <a:avLst/>
            </a:prstGeom>
            <a:noFill/>
            <a:ln w="38100">
              <a:solidFill>
                <a:schemeClr val="tx1"/>
              </a:solidFill>
              <a:round/>
              <a:headEnd/>
              <a:tailEnd type="triangle" w="med" len="med"/>
            </a:ln>
            <a:effectLst/>
          </p:spPr>
          <p:txBody>
            <a:bodyPr/>
            <a:lstStyle/>
            <a:p>
              <a:endParaRPr lang="en-US" sz="1200" b="1"/>
            </a:p>
          </p:txBody>
        </p:sp>
        <p:sp>
          <p:nvSpPr>
            <p:cNvPr id="46159" name="Rectangle 79"/>
            <p:cNvSpPr>
              <a:spLocks noChangeArrowheads="1"/>
            </p:cNvSpPr>
            <p:nvPr/>
          </p:nvSpPr>
          <p:spPr bwMode="auto">
            <a:xfrm>
              <a:off x="3456" y="720"/>
              <a:ext cx="1467" cy="302"/>
            </a:xfrm>
            <a:prstGeom prst="rect">
              <a:avLst/>
            </a:prstGeom>
            <a:noFill/>
            <a:ln w="9525">
              <a:noFill/>
              <a:miter lim="800000"/>
              <a:headEnd/>
              <a:tailEnd/>
            </a:ln>
            <a:effectLst/>
          </p:spPr>
          <p:txBody>
            <a:bodyPr wrap="none">
              <a:spAutoFit/>
            </a:bodyPr>
            <a:lstStyle/>
            <a:p>
              <a:r>
                <a:rPr lang="fr-FR" sz="1200" b="1" dirty="0" err="1"/>
                <a:t>Length</a:t>
              </a:r>
              <a:r>
                <a:rPr lang="fr-FR" sz="1200" b="1" dirty="0"/>
                <a:t>: 255 Km</a:t>
              </a:r>
              <a:endParaRPr lang="el-GR" sz="1200" b="1" dirty="0"/>
            </a:p>
          </p:txBody>
        </p:sp>
      </p:grpSp>
      <p:grpSp>
        <p:nvGrpSpPr>
          <p:cNvPr id="50" name="Group 49"/>
          <p:cNvGrpSpPr/>
          <p:nvPr/>
        </p:nvGrpSpPr>
        <p:grpSpPr>
          <a:xfrm>
            <a:off x="152400" y="533400"/>
            <a:ext cx="3733800" cy="3425825"/>
            <a:chOff x="5029200" y="3276600"/>
            <a:chExt cx="3586162" cy="3425825"/>
          </a:xfrm>
        </p:grpSpPr>
        <p:grpSp>
          <p:nvGrpSpPr>
            <p:cNvPr id="7" name="Group 87"/>
            <p:cNvGrpSpPr>
              <a:grpSpLocks/>
            </p:cNvGrpSpPr>
            <p:nvPr/>
          </p:nvGrpSpPr>
          <p:grpSpPr bwMode="auto">
            <a:xfrm>
              <a:off x="5029200" y="3276600"/>
              <a:ext cx="3586162" cy="3425825"/>
              <a:chOff x="1197" y="495"/>
              <a:chExt cx="4567" cy="3823"/>
            </a:xfrm>
          </p:grpSpPr>
          <p:grpSp>
            <p:nvGrpSpPr>
              <p:cNvPr id="8" name="Group 85"/>
              <p:cNvGrpSpPr>
                <a:grpSpLocks/>
              </p:cNvGrpSpPr>
              <p:nvPr/>
            </p:nvGrpSpPr>
            <p:grpSpPr bwMode="auto">
              <a:xfrm>
                <a:off x="1197" y="495"/>
                <a:ext cx="4567" cy="3823"/>
                <a:chOff x="1197" y="495"/>
                <a:chExt cx="4567" cy="3823"/>
              </a:xfrm>
            </p:grpSpPr>
            <p:pic>
              <p:nvPicPr>
                <p:cNvPr id="46163" name="Picture 83" descr="Basin_Geology_V5"/>
                <p:cNvPicPr preferRelativeResize="0">
                  <a:picLocks noChangeArrowheads="1"/>
                </p:cNvPicPr>
                <p:nvPr/>
              </p:nvPicPr>
              <p:blipFill>
                <a:blip r:embed="rId6" cstate="print"/>
                <a:srcRect/>
                <a:stretch>
                  <a:fillRect/>
                </a:stretch>
              </p:blipFill>
              <p:spPr bwMode="auto">
                <a:xfrm>
                  <a:off x="1197" y="495"/>
                  <a:ext cx="4560" cy="3823"/>
                </a:xfrm>
                <a:prstGeom prst="rect">
                  <a:avLst/>
                </a:prstGeom>
                <a:noFill/>
              </p:spPr>
            </p:pic>
            <p:pic>
              <p:nvPicPr>
                <p:cNvPr id="46164" name="Picture 84" descr="Scalebar and arrow"/>
                <p:cNvPicPr preferRelativeResize="0">
                  <a:picLocks noChangeArrowheads="1"/>
                </p:cNvPicPr>
                <p:nvPr/>
              </p:nvPicPr>
              <p:blipFill>
                <a:blip r:embed="rId4" cstate="print"/>
                <a:srcRect/>
                <a:stretch>
                  <a:fillRect/>
                </a:stretch>
              </p:blipFill>
              <p:spPr bwMode="auto">
                <a:xfrm>
                  <a:off x="4802" y="3679"/>
                  <a:ext cx="962" cy="639"/>
                </a:xfrm>
                <a:prstGeom prst="rect">
                  <a:avLst/>
                </a:prstGeom>
                <a:noFill/>
              </p:spPr>
            </p:pic>
          </p:grpSp>
          <p:pic>
            <p:nvPicPr>
              <p:cNvPr id="46166" name="Picture 86" descr="Geology_legend"/>
              <p:cNvPicPr>
                <a:picLocks noChangeAspect="1" noChangeArrowheads="1"/>
              </p:cNvPicPr>
              <p:nvPr/>
            </p:nvPicPr>
            <p:blipFill>
              <a:blip r:embed="rId7" cstate="print"/>
              <a:srcRect/>
              <a:stretch>
                <a:fillRect/>
              </a:stretch>
            </p:blipFill>
            <p:spPr bwMode="auto">
              <a:xfrm>
                <a:off x="1344" y="2496"/>
                <a:ext cx="735" cy="1638"/>
              </a:xfrm>
              <a:prstGeom prst="rect">
                <a:avLst/>
              </a:prstGeom>
              <a:noFill/>
            </p:spPr>
          </p:pic>
        </p:grpSp>
        <p:grpSp>
          <p:nvGrpSpPr>
            <p:cNvPr id="9" name="Group 98"/>
            <p:cNvGrpSpPr>
              <a:grpSpLocks/>
            </p:cNvGrpSpPr>
            <p:nvPr/>
          </p:nvGrpSpPr>
          <p:grpSpPr bwMode="auto">
            <a:xfrm>
              <a:off x="6049218" y="3733616"/>
              <a:ext cx="2550439" cy="2731340"/>
              <a:chOff x="2496" y="1005"/>
              <a:chExt cx="3248" cy="3048"/>
            </a:xfrm>
          </p:grpSpPr>
          <p:sp>
            <p:nvSpPr>
              <p:cNvPr id="46168" name="Line 88"/>
              <p:cNvSpPr>
                <a:spLocks noChangeShapeType="1"/>
              </p:cNvSpPr>
              <p:nvPr/>
            </p:nvSpPr>
            <p:spPr bwMode="auto">
              <a:xfrm flipV="1">
                <a:off x="3072" y="2544"/>
                <a:ext cx="48" cy="192"/>
              </a:xfrm>
              <a:prstGeom prst="line">
                <a:avLst/>
              </a:prstGeom>
              <a:noFill/>
              <a:ln w="28575">
                <a:solidFill>
                  <a:schemeClr val="tx1"/>
                </a:solidFill>
                <a:round/>
                <a:headEnd/>
                <a:tailEnd type="stealth" w="lg" len="lg"/>
              </a:ln>
              <a:effectLst/>
            </p:spPr>
            <p:txBody>
              <a:bodyPr/>
              <a:lstStyle/>
              <a:p>
                <a:endParaRPr lang="en-US"/>
              </a:p>
            </p:txBody>
          </p:sp>
          <p:sp>
            <p:nvSpPr>
              <p:cNvPr id="46169" name="Line 89"/>
              <p:cNvSpPr>
                <a:spLocks noChangeShapeType="1"/>
              </p:cNvSpPr>
              <p:nvPr/>
            </p:nvSpPr>
            <p:spPr bwMode="auto">
              <a:xfrm flipV="1">
                <a:off x="3072" y="2640"/>
                <a:ext cx="432" cy="96"/>
              </a:xfrm>
              <a:prstGeom prst="line">
                <a:avLst/>
              </a:prstGeom>
              <a:noFill/>
              <a:ln w="28575">
                <a:solidFill>
                  <a:schemeClr val="tx1"/>
                </a:solidFill>
                <a:round/>
                <a:headEnd/>
                <a:tailEnd type="stealth" w="lg" len="lg"/>
              </a:ln>
              <a:effectLst/>
            </p:spPr>
            <p:txBody>
              <a:bodyPr/>
              <a:lstStyle/>
              <a:p>
                <a:endParaRPr lang="en-US"/>
              </a:p>
            </p:txBody>
          </p:sp>
          <p:sp>
            <p:nvSpPr>
              <p:cNvPr id="46170" name="Line 90"/>
              <p:cNvSpPr>
                <a:spLocks noChangeShapeType="1"/>
              </p:cNvSpPr>
              <p:nvPr/>
            </p:nvSpPr>
            <p:spPr bwMode="auto">
              <a:xfrm>
                <a:off x="3072" y="2736"/>
                <a:ext cx="1344" cy="480"/>
              </a:xfrm>
              <a:prstGeom prst="line">
                <a:avLst/>
              </a:prstGeom>
              <a:noFill/>
              <a:ln w="28575">
                <a:solidFill>
                  <a:schemeClr val="tx1"/>
                </a:solidFill>
                <a:round/>
                <a:headEnd/>
                <a:tailEnd type="stealth" w="lg" len="lg"/>
              </a:ln>
              <a:effectLst/>
            </p:spPr>
            <p:txBody>
              <a:bodyPr/>
              <a:lstStyle/>
              <a:p>
                <a:endParaRPr lang="en-US"/>
              </a:p>
            </p:txBody>
          </p:sp>
          <p:sp>
            <p:nvSpPr>
              <p:cNvPr id="46171" name="Line 91"/>
              <p:cNvSpPr>
                <a:spLocks noChangeShapeType="1"/>
              </p:cNvSpPr>
              <p:nvPr/>
            </p:nvSpPr>
            <p:spPr bwMode="auto">
              <a:xfrm flipH="1" flipV="1">
                <a:off x="2640" y="1728"/>
                <a:ext cx="432" cy="1008"/>
              </a:xfrm>
              <a:prstGeom prst="line">
                <a:avLst/>
              </a:prstGeom>
              <a:noFill/>
              <a:ln w="28575">
                <a:solidFill>
                  <a:schemeClr val="tx1"/>
                </a:solidFill>
                <a:round/>
                <a:headEnd/>
                <a:tailEnd type="stealth" w="lg" len="lg"/>
              </a:ln>
              <a:effectLst/>
            </p:spPr>
            <p:txBody>
              <a:bodyPr/>
              <a:lstStyle/>
              <a:p>
                <a:endParaRPr lang="en-US"/>
              </a:p>
            </p:txBody>
          </p:sp>
          <p:sp>
            <p:nvSpPr>
              <p:cNvPr id="46172" name="Rectangle 92"/>
              <p:cNvSpPr>
                <a:spLocks noChangeArrowheads="1"/>
              </p:cNvSpPr>
              <p:nvPr/>
            </p:nvSpPr>
            <p:spPr bwMode="auto">
              <a:xfrm>
                <a:off x="2496" y="2736"/>
                <a:ext cx="921" cy="309"/>
              </a:xfrm>
              <a:prstGeom prst="rect">
                <a:avLst/>
              </a:prstGeom>
              <a:noFill/>
              <a:ln w="9525">
                <a:noFill/>
                <a:miter lim="800000"/>
                <a:headEnd/>
                <a:tailEnd/>
              </a:ln>
              <a:effectLst/>
            </p:spPr>
            <p:txBody>
              <a:bodyPr wrap="none">
                <a:spAutoFit/>
              </a:bodyPr>
              <a:lstStyle/>
              <a:p>
                <a:r>
                  <a:rPr lang="fr-FR" sz="1200" b="1" dirty="0"/>
                  <a:t>Marbres</a:t>
                </a:r>
                <a:endParaRPr lang="el-GR" sz="1200" b="1" dirty="0"/>
              </a:p>
            </p:txBody>
          </p:sp>
          <p:sp>
            <p:nvSpPr>
              <p:cNvPr id="46174" name="Line 94"/>
              <p:cNvSpPr>
                <a:spLocks noChangeShapeType="1"/>
              </p:cNvSpPr>
              <p:nvPr/>
            </p:nvSpPr>
            <p:spPr bwMode="auto">
              <a:xfrm flipV="1">
                <a:off x="4224" y="3648"/>
                <a:ext cx="432" cy="192"/>
              </a:xfrm>
              <a:prstGeom prst="line">
                <a:avLst/>
              </a:prstGeom>
              <a:noFill/>
              <a:ln w="28575">
                <a:solidFill>
                  <a:schemeClr val="tx1"/>
                </a:solidFill>
                <a:round/>
                <a:headEnd/>
                <a:tailEnd type="stealth" w="lg" len="lg"/>
              </a:ln>
              <a:effectLst/>
            </p:spPr>
            <p:txBody>
              <a:bodyPr/>
              <a:lstStyle/>
              <a:p>
                <a:endParaRPr lang="en-US"/>
              </a:p>
            </p:txBody>
          </p:sp>
          <p:sp>
            <p:nvSpPr>
              <p:cNvPr id="46175" name="Rectangle 95"/>
              <p:cNvSpPr>
                <a:spLocks noChangeArrowheads="1"/>
              </p:cNvSpPr>
              <p:nvPr/>
            </p:nvSpPr>
            <p:spPr bwMode="auto">
              <a:xfrm>
                <a:off x="2940" y="3744"/>
                <a:ext cx="1723" cy="309"/>
              </a:xfrm>
              <a:prstGeom prst="rect">
                <a:avLst/>
              </a:prstGeom>
              <a:noFill/>
              <a:ln w="9525">
                <a:noFill/>
                <a:miter lim="800000"/>
                <a:headEnd/>
                <a:tailEnd/>
              </a:ln>
              <a:effectLst/>
            </p:spPr>
            <p:txBody>
              <a:bodyPr wrap="none">
                <a:spAutoFit/>
              </a:bodyPr>
              <a:lstStyle/>
              <a:p>
                <a:r>
                  <a:rPr lang="fr-FR" sz="1200" b="1" dirty="0"/>
                  <a:t>Alluvions récentes</a:t>
                </a:r>
                <a:endParaRPr lang="el-GR" sz="1200" b="1" dirty="0"/>
              </a:p>
            </p:txBody>
          </p:sp>
          <p:sp>
            <p:nvSpPr>
              <p:cNvPr id="46176" name="Rectangle 96"/>
              <p:cNvSpPr>
                <a:spLocks noChangeArrowheads="1"/>
              </p:cNvSpPr>
              <p:nvPr/>
            </p:nvSpPr>
            <p:spPr bwMode="auto">
              <a:xfrm>
                <a:off x="3526" y="1005"/>
                <a:ext cx="2218" cy="515"/>
              </a:xfrm>
              <a:prstGeom prst="rect">
                <a:avLst/>
              </a:prstGeom>
              <a:noFill/>
              <a:ln w="9525">
                <a:noFill/>
                <a:miter lim="800000"/>
                <a:headEnd/>
                <a:tailEnd/>
              </a:ln>
              <a:effectLst/>
            </p:spPr>
            <p:txBody>
              <a:bodyPr wrap="none">
                <a:spAutoFit/>
              </a:bodyPr>
              <a:lstStyle/>
              <a:p>
                <a:r>
                  <a:rPr lang="fr-FR" sz="1200" b="1" dirty="0"/>
                  <a:t>Granites et </a:t>
                </a:r>
              </a:p>
              <a:p>
                <a:r>
                  <a:rPr lang="fr-FR" sz="1200" b="1" dirty="0"/>
                  <a:t>roches métamorphiques</a:t>
                </a:r>
                <a:endParaRPr lang="el-GR" sz="1200" b="1" dirty="0"/>
              </a:p>
            </p:txBody>
          </p:sp>
          <p:sp>
            <p:nvSpPr>
              <p:cNvPr id="46177" name="Line 97"/>
              <p:cNvSpPr>
                <a:spLocks noChangeShapeType="1"/>
              </p:cNvSpPr>
              <p:nvPr/>
            </p:nvSpPr>
            <p:spPr bwMode="auto">
              <a:xfrm flipH="1">
                <a:off x="4128" y="1632"/>
                <a:ext cx="192" cy="336"/>
              </a:xfrm>
              <a:prstGeom prst="line">
                <a:avLst/>
              </a:prstGeom>
              <a:noFill/>
              <a:ln w="28575">
                <a:solidFill>
                  <a:schemeClr val="tx1"/>
                </a:solidFill>
                <a:round/>
                <a:headEnd/>
                <a:tailEnd type="stealth" w="lg" len="lg"/>
              </a:ln>
              <a:effectLst/>
            </p:spPr>
            <p:txBody>
              <a:bodyPr/>
              <a:lstStyle/>
              <a:p>
                <a:endParaRPr lang="en-US"/>
              </a:p>
            </p:txBody>
          </p:sp>
        </p:grpSp>
      </p:grpSp>
      <p:grpSp>
        <p:nvGrpSpPr>
          <p:cNvPr id="10" name="Group 104"/>
          <p:cNvGrpSpPr>
            <a:grpSpLocks/>
          </p:cNvGrpSpPr>
          <p:nvPr/>
        </p:nvGrpSpPr>
        <p:grpSpPr bwMode="auto">
          <a:xfrm>
            <a:off x="228600" y="533400"/>
            <a:ext cx="3581400" cy="3425825"/>
            <a:chOff x="1197" y="495"/>
            <a:chExt cx="4567" cy="3823"/>
          </a:xfrm>
        </p:grpSpPr>
        <p:grpSp>
          <p:nvGrpSpPr>
            <p:cNvPr id="11" name="Group 102"/>
            <p:cNvGrpSpPr>
              <a:grpSpLocks/>
            </p:cNvGrpSpPr>
            <p:nvPr/>
          </p:nvGrpSpPr>
          <p:grpSpPr bwMode="auto">
            <a:xfrm>
              <a:off x="1197" y="495"/>
              <a:ext cx="4567" cy="3823"/>
              <a:chOff x="1197" y="495"/>
              <a:chExt cx="4567" cy="3823"/>
            </a:xfrm>
          </p:grpSpPr>
          <p:pic>
            <p:nvPicPr>
              <p:cNvPr id="46180" name="Picture 100" descr="Land_Use_V8"/>
              <p:cNvPicPr preferRelativeResize="0">
                <a:picLocks noChangeArrowheads="1"/>
              </p:cNvPicPr>
              <p:nvPr/>
            </p:nvPicPr>
            <p:blipFill>
              <a:blip r:embed="rId8" cstate="print"/>
              <a:srcRect/>
              <a:stretch>
                <a:fillRect/>
              </a:stretch>
            </p:blipFill>
            <p:spPr bwMode="auto">
              <a:xfrm>
                <a:off x="1197" y="495"/>
                <a:ext cx="4560" cy="3823"/>
              </a:xfrm>
              <a:prstGeom prst="rect">
                <a:avLst/>
              </a:prstGeom>
              <a:noFill/>
            </p:spPr>
          </p:pic>
          <p:pic>
            <p:nvPicPr>
              <p:cNvPr id="46181" name="Picture 101" descr="Scalebar and arrow"/>
              <p:cNvPicPr preferRelativeResize="0">
                <a:picLocks noChangeArrowheads="1"/>
              </p:cNvPicPr>
              <p:nvPr/>
            </p:nvPicPr>
            <p:blipFill>
              <a:blip r:embed="rId4" cstate="print"/>
              <a:srcRect/>
              <a:stretch>
                <a:fillRect/>
              </a:stretch>
            </p:blipFill>
            <p:spPr bwMode="auto">
              <a:xfrm>
                <a:off x="4802" y="3679"/>
                <a:ext cx="962" cy="639"/>
              </a:xfrm>
              <a:prstGeom prst="rect">
                <a:avLst/>
              </a:prstGeom>
              <a:noFill/>
            </p:spPr>
          </p:pic>
        </p:grpSp>
        <p:pic>
          <p:nvPicPr>
            <p:cNvPr id="46183" name="Picture 103" descr="Land_Use_legend_V3"/>
            <p:cNvPicPr>
              <a:picLocks noChangeAspect="1" noChangeArrowheads="1"/>
            </p:cNvPicPr>
            <p:nvPr/>
          </p:nvPicPr>
          <p:blipFill>
            <a:blip r:embed="rId9" cstate="print"/>
            <a:srcRect/>
            <a:stretch>
              <a:fillRect/>
            </a:stretch>
          </p:blipFill>
          <p:spPr bwMode="auto">
            <a:xfrm>
              <a:off x="1372" y="2304"/>
              <a:ext cx="1110" cy="1929"/>
            </a:xfrm>
            <a:prstGeom prst="rect">
              <a:avLst/>
            </a:prstGeom>
            <a:noFill/>
          </p:spPr>
        </p:pic>
      </p:grpSp>
      <p:pic>
        <p:nvPicPr>
          <p:cNvPr id="52" name="Picture 21" descr="Thiessen_V2"/>
          <p:cNvPicPr>
            <a:picLocks noChangeAspect="1" noChangeArrowheads="1"/>
          </p:cNvPicPr>
          <p:nvPr/>
        </p:nvPicPr>
        <p:blipFill>
          <a:blip r:embed="rId10" cstate="print"/>
          <a:srcRect/>
          <a:stretch>
            <a:fillRect/>
          </a:stretch>
        </p:blipFill>
        <p:spPr bwMode="auto">
          <a:xfrm>
            <a:off x="304800" y="4375708"/>
            <a:ext cx="2667000" cy="2290075"/>
          </a:xfrm>
          <a:prstGeom prst="rect">
            <a:avLst/>
          </a:prstGeom>
          <a:noFill/>
        </p:spPr>
      </p:pic>
      <p:sp>
        <p:nvSpPr>
          <p:cNvPr id="53" name="Rectangle 52"/>
          <p:cNvSpPr/>
          <p:nvPr/>
        </p:nvSpPr>
        <p:spPr>
          <a:xfrm>
            <a:off x="457200" y="4038600"/>
            <a:ext cx="2108141" cy="369332"/>
          </a:xfrm>
          <a:prstGeom prst="rect">
            <a:avLst/>
          </a:prstGeom>
        </p:spPr>
        <p:txBody>
          <a:bodyPr wrap="none">
            <a:spAutoFit/>
          </a:bodyPr>
          <a:lstStyle/>
          <a:p>
            <a:pPr algn="ctr"/>
            <a:r>
              <a:rPr lang="en-US" b="1" dirty="0">
                <a:solidFill>
                  <a:srgbClr val="808080"/>
                </a:solidFill>
              </a:rPr>
              <a:t>Meteorological data</a:t>
            </a:r>
            <a:endParaRPr lang="fr-FR" b="1" dirty="0">
              <a:solidFill>
                <a:srgbClr val="808080"/>
              </a:solidFill>
            </a:endParaRPr>
          </a:p>
        </p:txBody>
      </p:sp>
      <p:sp>
        <p:nvSpPr>
          <p:cNvPr id="54" name="Right Brace 53"/>
          <p:cNvSpPr/>
          <p:nvPr/>
        </p:nvSpPr>
        <p:spPr>
          <a:xfrm>
            <a:off x="3429000" y="838200"/>
            <a:ext cx="990600" cy="5486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5" name="Picture 12" descr="Modcou_grid"/>
          <p:cNvPicPr>
            <a:picLocks noChangeAspect="1" noChangeArrowheads="1"/>
          </p:cNvPicPr>
          <p:nvPr/>
        </p:nvPicPr>
        <p:blipFill>
          <a:blip r:embed="rId11" cstate="print"/>
          <a:srcRect/>
          <a:stretch>
            <a:fillRect/>
          </a:stretch>
        </p:blipFill>
        <p:spPr bwMode="auto">
          <a:xfrm>
            <a:off x="4419600" y="685800"/>
            <a:ext cx="3505200" cy="2820337"/>
          </a:xfrm>
          <a:prstGeom prst="rect">
            <a:avLst/>
          </a:prstGeom>
          <a:noFill/>
        </p:spPr>
      </p:pic>
      <p:pic>
        <p:nvPicPr>
          <p:cNvPr id="56" name="Picture 15"/>
          <p:cNvPicPr>
            <a:picLocks noChangeAspect="1" noChangeArrowheads="1"/>
          </p:cNvPicPr>
          <p:nvPr/>
        </p:nvPicPr>
        <p:blipFill>
          <a:blip r:embed="rId12" cstate="print"/>
          <a:srcRect/>
          <a:stretch>
            <a:fillRect/>
          </a:stretch>
        </p:blipFill>
        <p:spPr bwMode="auto">
          <a:xfrm>
            <a:off x="6934200" y="762000"/>
            <a:ext cx="2010881" cy="1598613"/>
          </a:xfrm>
          <a:prstGeom prst="rect">
            <a:avLst/>
          </a:prstGeom>
          <a:noFill/>
        </p:spPr>
      </p:pic>
      <p:sp>
        <p:nvSpPr>
          <p:cNvPr id="57" name="Rectangle 56"/>
          <p:cNvSpPr/>
          <p:nvPr/>
        </p:nvSpPr>
        <p:spPr>
          <a:xfrm>
            <a:off x="5284534" y="304800"/>
            <a:ext cx="2207079" cy="369332"/>
          </a:xfrm>
          <a:prstGeom prst="rect">
            <a:avLst/>
          </a:prstGeom>
        </p:spPr>
        <p:txBody>
          <a:bodyPr wrap="none">
            <a:spAutoFit/>
          </a:bodyPr>
          <a:lstStyle/>
          <a:p>
            <a:pPr algn="ctr"/>
            <a:r>
              <a:rPr lang="en-US" b="1" dirty="0">
                <a:solidFill>
                  <a:srgbClr val="808080"/>
                </a:solidFill>
              </a:rPr>
              <a:t>Hydrologic </a:t>
            </a:r>
            <a:r>
              <a:rPr lang="en-US" b="1" dirty="0" err="1">
                <a:solidFill>
                  <a:srgbClr val="808080"/>
                </a:solidFill>
              </a:rPr>
              <a:t>modelling</a:t>
            </a:r>
            <a:endParaRPr lang="fr-FR" b="1" dirty="0">
              <a:solidFill>
                <a:srgbClr val="808080"/>
              </a:solidFill>
            </a:endParaRPr>
          </a:p>
        </p:txBody>
      </p:sp>
      <p:sp>
        <p:nvSpPr>
          <p:cNvPr id="58" name="Down Arrow 57"/>
          <p:cNvSpPr/>
          <p:nvPr/>
        </p:nvSpPr>
        <p:spPr>
          <a:xfrm>
            <a:off x="6019800" y="3810000"/>
            <a:ext cx="914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4"/>
          <p:cNvPicPr>
            <a:picLocks noChangeAspect="1" noChangeArrowheads="1"/>
          </p:cNvPicPr>
          <p:nvPr/>
        </p:nvPicPr>
        <p:blipFill>
          <a:blip r:embed="rId13" cstate="print"/>
          <a:srcRect/>
          <a:stretch>
            <a:fillRect/>
          </a:stretch>
        </p:blipFill>
        <p:spPr bwMode="auto">
          <a:xfrm>
            <a:off x="4267200" y="4495800"/>
            <a:ext cx="4343400" cy="2208742"/>
          </a:xfrm>
          <a:prstGeom prst="rect">
            <a:avLst/>
          </a:prstGeom>
          <a:noFill/>
          <a:ln w="9525">
            <a:noFill/>
            <a:miter lim="800000"/>
            <a:headEnd/>
            <a:tailEnd/>
          </a:ln>
        </p:spPr>
      </p:pic>
      <p:sp>
        <p:nvSpPr>
          <p:cNvPr id="60" name="Rectangle 59"/>
          <p:cNvSpPr/>
          <p:nvPr/>
        </p:nvSpPr>
        <p:spPr>
          <a:xfrm>
            <a:off x="4220756" y="4191000"/>
            <a:ext cx="2147576" cy="369332"/>
          </a:xfrm>
          <a:prstGeom prst="rect">
            <a:avLst/>
          </a:prstGeom>
        </p:spPr>
        <p:txBody>
          <a:bodyPr wrap="none">
            <a:spAutoFit/>
          </a:bodyPr>
          <a:lstStyle/>
          <a:p>
            <a:pPr algn="ctr"/>
            <a:r>
              <a:rPr lang="en-US" b="1" dirty="0">
                <a:solidFill>
                  <a:srgbClr val="808080"/>
                </a:solidFill>
              </a:rPr>
              <a:t>Reservoir simulation</a:t>
            </a:r>
            <a:endParaRPr lang="fr-FR" b="1" dirty="0">
              <a:solidFill>
                <a:srgbClr val="80808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ox(i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linds(horizontal)">
                                      <p:cBhvr>
                                        <p:cTn id="22" dur="500"/>
                                        <p:tgtEl>
                                          <p:spTgt spid="53"/>
                                        </p:tgtEl>
                                      </p:cBhvr>
                                    </p:animEffect>
                                  </p:childTnLst>
                                </p:cTn>
                              </p:par>
                              <p:par>
                                <p:cTn id="23" presetID="3" presetClass="entr" presetSubtype="1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linds(horizontal)">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blinds(horizontal)">
                                      <p:cBhvr>
                                        <p:cTn id="30" dur="500"/>
                                        <p:tgtEl>
                                          <p:spTgt spid="54"/>
                                        </p:tgtEl>
                                      </p:cBhvr>
                                    </p:animEffect>
                                  </p:childTnLst>
                                </p:cTn>
                              </p:par>
                            </p:childTnLst>
                          </p:cTn>
                        </p:par>
                        <p:par>
                          <p:cTn id="31" fill="hold">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linds(horizontal)">
                                      <p:cBhvr>
                                        <p:cTn id="34" dur="500"/>
                                        <p:tgtEl>
                                          <p:spTgt spid="57"/>
                                        </p:tgtEl>
                                      </p:cBhvr>
                                    </p:animEffect>
                                  </p:childTnLst>
                                </p:cTn>
                              </p:par>
                              <p:par>
                                <p:cTn id="35" presetID="3" presetClass="entr" presetSubtype="1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linds(horizontal)">
                                      <p:cBhvr>
                                        <p:cTn id="37" dur="500"/>
                                        <p:tgtEl>
                                          <p:spTgt spid="55"/>
                                        </p:tgtEl>
                                      </p:cBhvr>
                                    </p:animEffect>
                                  </p:childTnLst>
                                </p:cTn>
                              </p:par>
                              <p:par>
                                <p:cTn id="38" presetID="3" presetClass="entr" presetSubtype="10"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linds(horizontal)">
                                      <p:cBhvr>
                                        <p:cTn id="40" dur="500"/>
                                        <p:tgtEl>
                                          <p:spTgt spid="5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blinds(horizontal)">
                                      <p:cBhvr>
                                        <p:cTn id="45" dur="500"/>
                                        <p:tgtEl>
                                          <p:spTgt spid="58"/>
                                        </p:tgtEl>
                                      </p:cBhvr>
                                    </p:animEffect>
                                  </p:childTnLst>
                                </p:cTn>
                              </p:par>
                            </p:childTnLst>
                          </p:cTn>
                        </p:par>
                        <p:par>
                          <p:cTn id="46" fill="hold">
                            <p:stCondLst>
                              <p:cond delay="500"/>
                            </p:stCondLst>
                            <p:childTnLst>
                              <p:par>
                                <p:cTn id="47" presetID="3" presetClass="entr" presetSubtype="10" fill="hold" grpId="0"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blinds(horizontal)">
                                      <p:cBhvr>
                                        <p:cTn id="49" dur="500"/>
                                        <p:tgtEl>
                                          <p:spTgt spid="60"/>
                                        </p:tgtEl>
                                      </p:cBhvr>
                                    </p:animEffect>
                                  </p:childTnLst>
                                </p:cTn>
                              </p:par>
                              <p:par>
                                <p:cTn id="50" presetID="3" presetClass="entr" presetSubtype="1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blinds(horizontal)">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animBg="1"/>
      <p:bldP spid="57" grpId="0"/>
      <p:bldP spid="58" grpId="0" animBg="1"/>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H:\PUBLICATIONS\JOURNALS\Journal of European Water\Figures\downscale_2.jpg"/>
          <p:cNvPicPr>
            <a:picLocks noChangeAspect="1" noChangeArrowheads="1"/>
          </p:cNvPicPr>
          <p:nvPr/>
        </p:nvPicPr>
        <p:blipFill>
          <a:blip r:embed="rId2" cstate="print"/>
          <a:srcRect/>
          <a:stretch>
            <a:fillRect/>
          </a:stretch>
        </p:blipFill>
        <p:spPr bwMode="auto">
          <a:xfrm>
            <a:off x="381000" y="3352800"/>
            <a:ext cx="2667000" cy="3356901"/>
          </a:xfrm>
          <a:prstGeom prst="rect">
            <a:avLst/>
          </a:prstGeom>
          <a:noFill/>
        </p:spPr>
      </p:pic>
      <p:pic>
        <p:nvPicPr>
          <p:cNvPr id="11" name="Εικόνα 1" descr="fig-10-5"/>
          <p:cNvPicPr/>
          <p:nvPr/>
        </p:nvPicPr>
        <p:blipFill>
          <a:blip r:embed="rId3" cstate="print"/>
          <a:srcRect/>
          <a:stretch>
            <a:fillRect/>
          </a:stretch>
        </p:blipFill>
        <p:spPr bwMode="auto">
          <a:xfrm>
            <a:off x="304800" y="457200"/>
            <a:ext cx="3048000" cy="2286000"/>
          </a:xfrm>
          <a:prstGeom prst="rect">
            <a:avLst/>
          </a:prstGeom>
          <a:noFill/>
          <a:ln w="9525">
            <a:noFill/>
            <a:miter lim="800000"/>
            <a:headEnd/>
            <a:tailEnd/>
          </a:ln>
        </p:spPr>
      </p:pic>
      <p:sp>
        <p:nvSpPr>
          <p:cNvPr id="13" name="Rectangle 12"/>
          <p:cNvSpPr/>
          <p:nvPr/>
        </p:nvSpPr>
        <p:spPr>
          <a:xfrm>
            <a:off x="513802" y="3048000"/>
            <a:ext cx="2491581" cy="369332"/>
          </a:xfrm>
          <a:prstGeom prst="rect">
            <a:avLst/>
          </a:prstGeom>
        </p:spPr>
        <p:txBody>
          <a:bodyPr wrap="none">
            <a:spAutoFit/>
          </a:bodyPr>
          <a:lstStyle/>
          <a:p>
            <a:pPr algn="ctr"/>
            <a:r>
              <a:rPr lang="en-US" b="1" dirty="0">
                <a:solidFill>
                  <a:srgbClr val="808080"/>
                </a:solidFill>
              </a:rPr>
              <a:t>Downscaling techniques</a:t>
            </a:r>
            <a:endParaRPr lang="fr-FR" b="1" dirty="0">
              <a:solidFill>
                <a:srgbClr val="808080"/>
              </a:solidFill>
            </a:endParaRPr>
          </a:p>
        </p:txBody>
      </p:sp>
      <p:sp>
        <p:nvSpPr>
          <p:cNvPr id="14" name="Rectangle 13"/>
          <p:cNvSpPr/>
          <p:nvPr/>
        </p:nvSpPr>
        <p:spPr>
          <a:xfrm>
            <a:off x="410903" y="152400"/>
            <a:ext cx="2392578" cy="369332"/>
          </a:xfrm>
          <a:prstGeom prst="rect">
            <a:avLst/>
          </a:prstGeom>
        </p:spPr>
        <p:txBody>
          <a:bodyPr wrap="none">
            <a:spAutoFit/>
          </a:bodyPr>
          <a:lstStyle/>
          <a:p>
            <a:pPr algn="ctr"/>
            <a:r>
              <a:rPr lang="en-US" b="1" dirty="0">
                <a:solidFill>
                  <a:srgbClr val="808080"/>
                </a:solidFill>
              </a:rPr>
              <a:t>Climate change models</a:t>
            </a:r>
            <a:endParaRPr lang="fr-FR" b="1" dirty="0">
              <a:solidFill>
                <a:srgbClr val="808080"/>
              </a:solidFill>
            </a:endParaRPr>
          </a:p>
        </p:txBody>
      </p:sp>
      <p:sp>
        <p:nvSpPr>
          <p:cNvPr id="24" name="Right Brace 23"/>
          <p:cNvSpPr/>
          <p:nvPr/>
        </p:nvSpPr>
        <p:spPr>
          <a:xfrm>
            <a:off x="3505200" y="457200"/>
            <a:ext cx="457200" cy="609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p:cNvGrpSpPr/>
          <p:nvPr/>
        </p:nvGrpSpPr>
        <p:grpSpPr>
          <a:xfrm>
            <a:off x="4038600" y="1752600"/>
            <a:ext cx="4953000" cy="3276598"/>
            <a:chOff x="152400" y="2133600"/>
            <a:chExt cx="6858000" cy="4419598"/>
          </a:xfrm>
        </p:grpSpPr>
        <p:pic>
          <p:nvPicPr>
            <p:cNvPr id="27" name="Picture 4"/>
            <p:cNvPicPr>
              <a:picLocks noChangeAspect="1" noChangeArrowheads="1"/>
            </p:cNvPicPr>
            <p:nvPr/>
          </p:nvPicPr>
          <p:blipFill>
            <a:blip r:embed="rId4" cstate="print"/>
            <a:srcRect/>
            <a:stretch>
              <a:fillRect/>
            </a:stretch>
          </p:blipFill>
          <p:spPr bwMode="auto">
            <a:xfrm>
              <a:off x="152400" y="2133600"/>
              <a:ext cx="6705600" cy="4384259"/>
            </a:xfrm>
            <a:prstGeom prst="rect">
              <a:avLst/>
            </a:prstGeom>
            <a:noFill/>
            <a:ln w="9525">
              <a:noFill/>
              <a:miter lim="800000"/>
              <a:headEnd/>
              <a:tailEnd/>
            </a:ln>
          </p:spPr>
        </p:pic>
        <p:sp>
          <p:nvSpPr>
            <p:cNvPr id="28" name="AutoShape 5"/>
            <p:cNvSpPr>
              <a:spLocks noChangeArrowheads="1"/>
            </p:cNvSpPr>
            <p:nvPr/>
          </p:nvSpPr>
          <p:spPr bwMode="auto">
            <a:xfrm>
              <a:off x="4161692" y="2362198"/>
              <a:ext cx="2123385" cy="593652"/>
            </a:xfrm>
            <a:prstGeom prst="wedgeRectCallout">
              <a:avLst>
                <a:gd name="adj1" fmla="val -111906"/>
                <a:gd name="adj2" fmla="val 168721"/>
              </a:avLst>
            </a:prstGeom>
            <a:noFill/>
            <a:ln w="38100">
              <a:solidFill>
                <a:srgbClr val="0000FF"/>
              </a:solidFill>
              <a:miter lim="800000"/>
              <a:headEnd/>
              <a:tailEnd/>
            </a:ln>
          </p:spPr>
          <p:txBody>
            <a:bodyPr/>
            <a:lstStyle/>
            <a:p>
              <a:pPr algn="ctr" eaLnBrk="0" hangingPunct="0"/>
              <a:r>
                <a:rPr lang="en-US" sz="1200" b="1" dirty="0">
                  <a:solidFill>
                    <a:srgbClr val="0000FF"/>
                  </a:solidFill>
                  <a:latin typeface="Comic Sans MS" pitchFamily="66" charset="0"/>
                </a:rPr>
                <a:t>CURRENT SITUATION</a:t>
              </a:r>
              <a:endParaRPr lang="el-GR" sz="1200" b="1" dirty="0">
                <a:solidFill>
                  <a:srgbClr val="0000FF"/>
                </a:solidFill>
                <a:latin typeface="Comic Sans MS" pitchFamily="66" charset="0"/>
              </a:endParaRPr>
            </a:p>
          </p:txBody>
        </p:sp>
        <p:sp>
          <p:nvSpPr>
            <p:cNvPr id="29" name="AutoShape 6"/>
            <p:cNvSpPr>
              <a:spLocks noChangeArrowheads="1"/>
            </p:cNvSpPr>
            <p:nvPr/>
          </p:nvSpPr>
          <p:spPr bwMode="auto">
            <a:xfrm>
              <a:off x="4800600" y="6250607"/>
              <a:ext cx="2209800" cy="302591"/>
            </a:xfrm>
            <a:prstGeom prst="wedgeRectCallout">
              <a:avLst>
                <a:gd name="adj1" fmla="val -84443"/>
                <a:gd name="adj2" fmla="val -547453"/>
              </a:avLst>
            </a:prstGeom>
            <a:noFill/>
            <a:ln w="38100">
              <a:solidFill>
                <a:srgbClr val="FF0000"/>
              </a:solidFill>
              <a:miter lim="800000"/>
              <a:headEnd/>
              <a:tailEnd/>
            </a:ln>
          </p:spPr>
          <p:txBody>
            <a:bodyPr/>
            <a:lstStyle/>
            <a:p>
              <a:pPr algn="ctr" eaLnBrk="0" hangingPunct="0"/>
              <a:r>
                <a:rPr lang="en-US" sz="1200" b="1" dirty="0">
                  <a:solidFill>
                    <a:srgbClr val="FF0000"/>
                  </a:solidFill>
                  <a:latin typeface="Comic Sans MS" pitchFamily="66" charset="0"/>
                </a:rPr>
                <a:t>A1B,REALISTIC</a:t>
              </a:r>
              <a:endParaRPr lang="el-GR" sz="1200" b="1" dirty="0">
                <a:solidFill>
                  <a:srgbClr val="FF0000"/>
                </a:solidFill>
                <a:latin typeface="Comic Sans MS"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blinds(horizontal)">
                                      <p:cBhvr>
                                        <p:cTn id="10" dur="500"/>
                                        <p:tgtEl>
                                          <p:spTgt spid="1433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cstate="print"/>
          <a:srcRect/>
          <a:stretch>
            <a:fillRect/>
          </a:stretch>
        </p:blipFill>
        <p:spPr bwMode="auto">
          <a:xfrm>
            <a:off x="1676400" y="609600"/>
            <a:ext cx="5177245" cy="2209800"/>
          </a:xfrm>
          <a:prstGeom prst="rect">
            <a:avLst/>
          </a:prstGeom>
          <a:noFill/>
        </p:spPr>
      </p:pic>
      <p:grpSp>
        <p:nvGrpSpPr>
          <p:cNvPr id="8" name="Group 7"/>
          <p:cNvGrpSpPr/>
          <p:nvPr/>
        </p:nvGrpSpPr>
        <p:grpSpPr>
          <a:xfrm>
            <a:off x="1524000" y="3429000"/>
            <a:ext cx="5867400" cy="3235066"/>
            <a:chOff x="0" y="1574800"/>
            <a:chExt cx="9144000" cy="4988386"/>
          </a:xfrm>
        </p:grpSpPr>
        <p:pic>
          <p:nvPicPr>
            <p:cNvPr id="5" name="Picture 3"/>
            <p:cNvPicPr>
              <a:picLocks noChangeAspect="1" noChangeArrowheads="1"/>
            </p:cNvPicPr>
            <p:nvPr/>
          </p:nvPicPr>
          <p:blipFill>
            <a:blip r:embed="rId3" cstate="print"/>
            <a:srcRect/>
            <a:stretch>
              <a:fillRect/>
            </a:stretch>
          </p:blipFill>
          <p:spPr bwMode="auto">
            <a:xfrm>
              <a:off x="0" y="1574800"/>
              <a:ext cx="9144000" cy="4749800"/>
            </a:xfrm>
            <a:prstGeom prst="rect">
              <a:avLst/>
            </a:prstGeom>
            <a:noFill/>
            <a:ln w="9525">
              <a:noFill/>
              <a:miter lim="800000"/>
              <a:headEnd/>
              <a:tailEnd/>
            </a:ln>
          </p:spPr>
        </p:pic>
        <p:sp>
          <p:nvSpPr>
            <p:cNvPr id="6" name="AutoShape 4"/>
            <p:cNvSpPr>
              <a:spLocks noChangeArrowheads="1"/>
            </p:cNvSpPr>
            <p:nvPr/>
          </p:nvSpPr>
          <p:spPr bwMode="auto">
            <a:xfrm>
              <a:off x="6300789" y="6138863"/>
              <a:ext cx="2412905" cy="424323"/>
            </a:xfrm>
            <a:prstGeom prst="wedgeRectCallout">
              <a:avLst>
                <a:gd name="adj1" fmla="val -108010"/>
                <a:gd name="adj2" fmla="val -251608"/>
              </a:avLst>
            </a:prstGeom>
            <a:noFill/>
            <a:ln w="38100">
              <a:solidFill>
                <a:srgbClr val="0000FF"/>
              </a:solidFill>
              <a:miter lim="800000"/>
              <a:headEnd/>
              <a:tailEnd/>
            </a:ln>
          </p:spPr>
          <p:txBody>
            <a:bodyPr/>
            <a:lstStyle/>
            <a:p>
              <a:pPr algn="ctr" eaLnBrk="0" hangingPunct="0"/>
              <a:r>
                <a:rPr lang="en-US" b="1" dirty="0">
                  <a:solidFill>
                    <a:srgbClr val="0000FF"/>
                  </a:solidFill>
                  <a:latin typeface="Comic Sans MS" pitchFamily="66" charset="0"/>
                </a:rPr>
                <a:t>A1B</a:t>
              </a:r>
            </a:p>
            <a:p>
              <a:pPr algn="ctr" eaLnBrk="0" hangingPunct="0"/>
              <a:endParaRPr lang="el-GR" b="1" dirty="0">
                <a:solidFill>
                  <a:srgbClr val="0000FF"/>
                </a:solidFill>
                <a:latin typeface="Comic Sans MS" pitchFamily="66" charset="0"/>
              </a:endParaRPr>
            </a:p>
          </p:txBody>
        </p:sp>
      </p:grpSp>
      <p:sp>
        <p:nvSpPr>
          <p:cNvPr id="9" name="Rectangle 8"/>
          <p:cNvSpPr/>
          <p:nvPr/>
        </p:nvSpPr>
        <p:spPr>
          <a:xfrm>
            <a:off x="3581400" y="228600"/>
            <a:ext cx="1758046" cy="369332"/>
          </a:xfrm>
          <a:prstGeom prst="rect">
            <a:avLst/>
          </a:prstGeom>
        </p:spPr>
        <p:txBody>
          <a:bodyPr wrap="none">
            <a:spAutoFit/>
          </a:bodyPr>
          <a:lstStyle/>
          <a:p>
            <a:pPr algn="ctr"/>
            <a:r>
              <a:rPr lang="en-US" b="1" dirty="0">
                <a:solidFill>
                  <a:srgbClr val="808080"/>
                </a:solidFill>
              </a:rPr>
              <a:t>Economic model</a:t>
            </a:r>
            <a:endParaRPr lang="fr-FR" b="1" dirty="0">
              <a:solidFill>
                <a:srgbClr val="808080"/>
              </a:solidFill>
            </a:endParaRPr>
          </a:p>
        </p:txBody>
      </p:sp>
      <p:sp>
        <p:nvSpPr>
          <p:cNvPr id="14" name="Down Arrow 13"/>
          <p:cNvSpPr/>
          <p:nvPr/>
        </p:nvSpPr>
        <p:spPr>
          <a:xfrm>
            <a:off x="4038600" y="2971800"/>
            <a:ext cx="609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MAP_HWH_SURF_RICA"/>
          <p:cNvPicPr>
            <a:picLocks noChangeAspect="1" noChangeArrowheads="1"/>
          </p:cNvPicPr>
          <p:nvPr/>
        </p:nvPicPr>
        <p:blipFill>
          <a:blip r:embed="rId2" cstate="print"/>
          <a:srcRect/>
          <a:stretch>
            <a:fillRect/>
          </a:stretch>
        </p:blipFill>
        <p:spPr bwMode="auto">
          <a:xfrm>
            <a:off x="5638800" y="0"/>
            <a:ext cx="3200400" cy="4200630"/>
          </a:xfrm>
          <a:prstGeom prst="rect">
            <a:avLst/>
          </a:prstGeom>
          <a:noFill/>
        </p:spPr>
      </p:pic>
      <p:pic>
        <p:nvPicPr>
          <p:cNvPr id="5" name="Picture 5"/>
          <p:cNvPicPr>
            <a:picLocks noChangeAspect="1" noChangeArrowheads="1"/>
          </p:cNvPicPr>
          <p:nvPr/>
        </p:nvPicPr>
        <p:blipFill>
          <a:blip r:embed="rId3" cstate="print"/>
          <a:srcRect/>
          <a:stretch>
            <a:fillRect/>
          </a:stretch>
        </p:blipFill>
        <p:spPr bwMode="auto">
          <a:xfrm>
            <a:off x="457200" y="2209800"/>
            <a:ext cx="3352800" cy="2514600"/>
          </a:xfrm>
          <a:prstGeom prst="rect">
            <a:avLst/>
          </a:prstGeom>
          <a:noFill/>
          <a:ln w="9525">
            <a:noFill/>
            <a:miter lim="800000"/>
            <a:headEnd/>
            <a:tailEnd/>
          </a:ln>
        </p:spPr>
      </p:pic>
      <p:sp>
        <p:nvSpPr>
          <p:cNvPr id="7" name="Rectangle 6"/>
          <p:cNvSpPr/>
          <p:nvPr/>
        </p:nvSpPr>
        <p:spPr>
          <a:xfrm>
            <a:off x="3276600" y="228600"/>
            <a:ext cx="1933863" cy="523220"/>
          </a:xfrm>
          <a:prstGeom prst="rect">
            <a:avLst/>
          </a:prstGeom>
        </p:spPr>
        <p:txBody>
          <a:bodyPr wrap="none">
            <a:spAutoFit/>
          </a:bodyPr>
          <a:lstStyle/>
          <a:p>
            <a:r>
              <a:rPr lang="en-US" sz="2800" b="1" dirty="0">
                <a:solidFill>
                  <a:srgbClr val="808080"/>
                </a:solidFill>
                <a:latin typeface="Calibri" pitchFamily="34" charset="0"/>
              </a:rPr>
              <a:t>Restrictions</a:t>
            </a:r>
            <a:endParaRPr lang="en-US" dirty="0"/>
          </a:p>
        </p:txBody>
      </p:sp>
      <p:sp>
        <p:nvSpPr>
          <p:cNvPr id="9" name="Rectangle 8"/>
          <p:cNvSpPr/>
          <p:nvPr/>
        </p:nvSpPr>
        <p:spPr>
          <a:xfrm>
            <a:off x="0" y="990600"/>
            <a:ext cx="5943600" cy="707886"/>
          </a:xfrm>
          <a:prstGeom prst="rect">
            <a:avLst/>
          </a:prstGeom>
        </p:spPr>
        <p:txBody>
          <a:bodyPr wrap="square">
            <a:spAutoFit/>
          </a:bodyPr>
          <a:lstStyle/>
          <a:p>
            <a:pPr marL="342900" indent="-342900">
              <a:buFont typeface="Arial" pitchFamily="34" charset="0"/>
              <a:buChar char="•"/>
            </a:pPr>
            <a:r>
              <a:rPr lang="en-US" sz="2000" b="1" dirty="0"/>
              <a:t>Compensation to farmers in case of lack of water. Thus, use of agricultural statistics </a:t>
            </a:r>
            <a:endParaRPr lang="en-US" sz="2000" dirty="0"/>
          </a:p>
        </p:txBody>
      </p:sp>
      <p:pic>
        <p:nvPicPr>
          <p:cNvPr id="35842" name="Picture 2"/>
          <p:cNvPicPr>
            <a:picLocks noChangeAspect="1" noChangeArrowheads="1"/>
          </p:cNvPicPr>
          <p:nvPr/>
        </p:nvPicPr>
        <p:blipFill>
          <a:blip r:embed="rId4" cstate="print"/>
          <a:srcRect/>
          <a:stretch>
            <a:fillRect/>
          </a:stretch>
        </p:blipFill>
        <p:spPr bwMode="auto">
          <a:xfrm>
            <a:off x="381000" y="4676627"/>
            <a:ext cx="4953000" cy="2181373"/>
          </a:xfrm>
          <a:prstGeom prst="rect">
            <a:avLst/>
          </a:prstGeom>
          <a:noFill/>
          <a:ln w="9525">
            <a:noFill/>
            <a:miter lim="800000"/>
            <a:headEnd/>
            <a:tailEnd/>
          </a:ln>
        </p:spPr>
      </p:pic>
      <p:sp>
        <p:nvSpPr>
          <p:cNvPr id="11" name="Rectangle 10"/>
          <p:cNvSpPr/>
          <p:nvPr/>
        </p:nvSpPr>
        <p:spPr>
          <a:xfrm>
            <a:off x="0" y="1828800"/>
            <a:ext cx="4724400" cy="400110"/>
          </a:xfrm>
          <a:prstGeom prst="rect">
            <a:avLst/>
          </a:prstGeom>
        </p:spPr>
        <p:txBody>
          <a:bodyPr wrap="square">
            <a:spAutoFit/>
          </a:bodyPr>
          <a:lstStyle/>
          <a:p>
            <a:pPr marL="342900" indent="-342900">
              <a:buFont typeface="Arial" pitchFamily="34" charset="0"/>
              <a:buChar char="•"/>
            </a:pPr>
            <a:r>
              <a:rPr lang="en-US" sz="2000" b="1" dirty="0"/>
              <a:t>Valuing the environmental flow</a:t>
            </a:r>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0" descr="Background_bottom.jpg"/>
          <p:cNvPicPr>
            <a:picLocks noChangeAspect="1"/>
          </p:cNvPicPr>
          <p:nvPr/>
        </p:nvPicPr>
        <p:blipFill>
          <a:blip r:embed="rId3" cstate="print"/>
          <a:srcRect r="876"/>
          <a:stretch>
            <a:fillRect/>
          </a:stretch>
        </p:blipFill>
        <p:spPr bwMode="auto">
          <a:xfrm>
            <a:off x="-19050" y="1385887"/>
            <a:ext cx="9163050" cy="1052513"/>
          </a:xfrm>
          <a:prstGeom prst="rect">
            <a:avLst/>
          </a:prstGeom>
          <a:noFill/>
          <a:ln w="9525">
            <a:noFill/>
            <a:miter lim="800000"/>
            <a:headEnd/>
            <a:tailEnd/>
          </a:ln>
        </p:spPr>
      </p:pic>
      <p:sp>
        <p:nvSpPr>
          <p:cNvPr id="7" name="Rectangle 2"/>
          <p:cNvSpPr>
            <a:spLocks noGrp="1" noChangeArrowheads="1"/>
          </p:cNvSpPr>
          <p:nvPr>
            <p:ph type="title"/>
          </p:nvPr>
        </p:nvSpPr>
        <p:spPr>
          <a:xfrm>
            <a:off x="0" y="1538287"/>
            <a:ext cx="9144000" cy="792162"/>
          </a:xfrm>
        </p:spPr>
        <p:txBody>
          <a:bodyPr>
            <a:normAutofit/>
          </a:bodyPr>
          <a:lstStyle/>
          <a:p>
            <a:r>
              <a:rPr lang="en-US" sz="3600" b="1" dirty="0">
                <a:solidFill>
                  <a:schemeClr val="bg1"/>
                </a:solidFill>
              </a:rPr>
              <a:t>WFD and connected ICTs</a:t>
            </a:r>
            <a:endParaRPr lang="el-GR" sz="3600" b="1" dirty="0">
              <a:solidFill>
                <a:schemeClr val="bg1"/>
              </a:solidFill>
            </a:endParaRPr>
          </a:p>
        </p:txBody>
      </p:sp>
      <p:pic>
        <p:nvPicPr>
          <p:cNvPr id="48130" name="Picture 2" descr="http://toolbox.watersketch.net/userFiles/Image/WFD%20figure8.jpg"/>
          <p:cNvPicPr>
            <a:picLocks noChangeAspect="1" noChangeArrowheads="1"/>
          </p:cNvPicPr>
          <p:nvPr/>
        </p:nvPicPr>
        <p:blipFill>
          <a:blip r:embed="rId4" cstate="print"/>
          <a:srcRect/>
          <a:stretch>
            <a:fillRect/>
          </a:stretch>
        </p:blipFill>
        <p:spPr bwMode="auto">
          <a:xfrm>
            <a:off x="2423632" y="2514600"/>
            <a:ext cx="4129568" cy="4191000"/>
          </a:xfrm>
          <a:prstGeom prst="rect">
            <a:avLst/>
          </a:prstGeom>
          <a:noFill/>
        </p:spPr>
      </p:pic>
    </p:spTree>
    <p:extLst>
      <p:ext uri="{BB962C8B-B14F-4D97-AF65-F5344CB8AC3E}">
        <p14:creationId xmlns:p14="http://schemas.microsoft.com/office/powerpoint/2010/main" val="492770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0" descr="Background_bottom.jpg"/>
          <p:cNvPicPr>
            <a:picLocks noChangeAspect="1"/>
          </p:cNvPicPr>
          <p:nvPr/>
        </p:nvPicPr>
        <p:blipFill>
          <a:blip r:embed="rId3" cstate="print">
            <a:extLst>
              <a:ext uri="{28A0092B-C50C-407E-A947-70E740481C1C}">
                <a14:useLocalDpi xmlns:a14="http://schemas.microsoft.com/office/drawing/2010/main" val="0"/>
              </a:ext>
            </a:extLst>
          </a:blip>
          <a:srcRect r="876"/>
          <a:stretch>
            <a:fillRect/>
          </a:stretch>
        </p:blipFill>
        <p:spPr bwMode="auto">
          <a:xfrm>
            <a:off x="-19051" y="0"/>
            <a:ext cx="9163051"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a:spLocks/>
          </p:cNvSpPr>
          <p:nvPr/>
        </p:nvSpPr>
        <p:spPr bwMode="auto">
          <a:xfrm>
            <a:off x="179389" y="115889"/>
            <a:ext cx="87137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dirty="0">
                <a:solidFill>
                  <a:schemeClr val="bg1"/>
                </a:solidFill>
              </a:rPr>
              <a:t>WFD in Greece</a:t>
            </a:r>
          </a:p>
        </p:txBody>
      </p:sp>
      <p:pic>
        <p:nvPicPr>
          <p:cNvPr id="3" name="Picture 2"/>
          <p:cNvPicPr>
            <a:picLocks noChangeAspect="1"/>
          </p:cNvPicPr>
          <p:nvPr/>
        </p:nvPicPr>
        <p:blipFill>
          <a:blip r:embed="rId4"/>
          <a:stretch>
            <a:fillRect/>
          </a:stretch>
        </p:blipFill>
        <p:spPr>
          <a:xfrm>
            <a:off x="170367" y="1981200"/>
            <a:ext cx="8755466" cy="4495800"/>
          </a:xfrm>
          <a:prstGeom prst="rect">
            <a:avLst/>
          </a:prstGeom>
        </p:spPr>
      </p:pic>
      <p:sp>
        <p:nvSpPr>
          <p:cNvPr id="4" name="Rectangle 3"/>
          <p:cNvSpPr/>
          <p:nvPr/>
        </p:nvSpPr>
        <p:spPr>
          <a:xfrm>
            <a:off x="1779532" y="1201059"/>
            <a:ext cx="5565883" cy="523220"/>
          </a:xfrm>
          <a:prstGeom prst="rect">
            <a:avLst/>
          </a:prstGeom>
        </p:spPr>
        <p:txBody>
          <a:bodyPr wrap="none">
            <a:spAutoFit/>
          </a:bodyPr>
          <a:lstStyle/>
          <a:p>
            <a:r>
              <a:rPr lang="en-US" sz="2800" dirty="0">
                <a:hlinkClick r:id="rId5"/>
              </a:rPr>
              <a:t>http://wfdver.ypeka.gr/en/home-en/</a:t>
            </a:r>
            <a:endParaRPr lang="en-US" sz="2800" dirty="0"/>
          </a:p>
        </p:txBody>
      </p:sp>
    </p:spTree>
    <p:extLst>
      <p:ext uri="{BB962C8B-B14F-4D97-AF65-F5344CB8AC3E}">
        <p14:creationId xmlns:p14="http://schemas.microsoft.com/office/powerpoint/2010/main" val="2085511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89812" y="304800"/>
            <a:ext cx="6234977" cy="584775"/>
          </a:xfrm>
          <a:prstGeom prst="rect">
            <a:avLst/>
          </a:prstGeom>
        </p:spPr>
        <p:txBody>
          <a:bodyPr wrap="none">
            <a:spAutoFit/>
          </a:bodyPr>
          <a:lstStyle/>
          <a:p>
            <a:pPr lvl="0" algn="ctr"/>
            <a:r>
              <a:rPr lang="en-GB" sz="3200" b="1" dirty="0">
                <a:solidFill>
                  <a:prstClr val="white"/>
                </a:solidFill>
              </a:rPr>
              <a:t>Results of application of Typology B</a:t>
            </a:r>
          </a:p>
        </p:txBody>
      </p:sp>
      <p:pic>
        <p:nvPicPr>
          <p:cNvPr id="2050" name="Picture 2" descr="C:\Users\Charalampos\Documents\Tempus_algeria\Skoulikaris_material\figures\altitude_2.jpg"/>
          <p:cNvPicPr>
            <a:picLocks noChangeAspect="1" noChangeArrowheads="1"/>
          </p:cNvPicPr>
          <p:nvPr/>
        </p:nvPicPr>
        <p:blipFill>
          <a:blip r:embed="rId2" cstate="print"/>
          <a:srcRect/>
          <a:stretch>
            <a:fillRect/>
          </a:stretch>
        </p:blipFill>
        <p:spPr bwMode="auto">
          <a:xfrm>
            <a:off x="76201" y="1"/>
            <a:ext cx="3886199" cy="3486277"/>
          </a:xfrm>
          <a:prstGeom prst="rect">
            <a:avLst/>
          </a:prstGeom>
          <a:noFill/>
        </p:spPr>
      </p:pic>
      <p:pic>
        <p:nvPicPr>
          <p:cNvPr id="2051" name="Picture 3" descr="C:\Users\Charalampos\Documents\Tempus_algeria\Skoulikaris_material\figures\extend_2.jpg"/>
          <p:cNvPicPr>
            <a:picLocks noChangeAspect="1" noChangeArrowheads="1"/>
          </p:cNvPicPr>
          <p:nvPr/>
        </p:nvPicPr>
        <p:blipFill>
          <a:blip r:embed="rId3" cstate="print"/>
          <a:srcRect/>
          <a:stretch>
            <a:fillRect/>
          </a:stretch>
        </p:blipFill>
        <p:spPr bwMode="auto">
          <a:xfrm>
            <a:off x="5257800" y="0"/>
            <a:ext cx="3886200" cy="3485308"/>
          </a:xfrm>
          <a:prstGeom prst="rect">
            <a:avLst/>
          </a:prstGeom>
          <a:noFill/>
        </p:spPr>
      </p:pic>
      <p:pic>
        <p:nvPicPr>
          <p:cNvPr id="2052" name="Picture 4" descr="C:\Users\Charalampos\Documents\Tempus_algeria\Skoulikaris_material\figures\geology_2.jpg"/>
          <p:cNvPicPr>
            <a:picLocks noChangeAspect="1" noChangeArrowheads="1"/>
          </p:cNvPicPr>
          <p:nvPr/>
        </p:nvPicPr>
        <p:blipFill>
          <a:blip r:embed="rId4" cstate="print"/>
          <a:srcRect/>
          <a:stretch>
            <a:fillRect/>
          </a:stretch>
        </p:blipFill>
        <p:spPr bwMode="auto">
          <a:xfrm>
            <a:off x="152400" y="3716281"/>
            <a:ext cx="3581400" cy="3141719"/>
          </a:xfrm>
          <a:prstGeom prst="rect">
            <a:avLst/>
          </a:prstGeom>
          <a:noFill/>
        </p:spPr>
      </p:pic>
      <p:pic>
        <p:nvPicPr>
          <p:cNvPr id="2053" name="Picture 5" descr="C:\Users\Charalampos\Documents\Tempus_algeria\Skoulikaris_material\figures\slopes_2.jpg"/>
          <p:cNvPicPr>
            <a:picLocks noChangeAspect="1" noChangeArrowheads="1"/>
          </p:cNvPicPr>
          <p:nvPr/>
        </p:nvPicPr>
        <p:blipFill>
          <a:blip r:embed="rId5" cstate="print"/>
          <a:srcRect/>
          <a:stretch>
            <a:fillRect/>
          </a:stretch>
        </p:blipFill>
        <p:spPr bwMode="auto">
          <a:xfrm>
            <a:off x="5257801" y="3505200"/>
            <a:ext cx="3886200" cy="3352800"/>
          </a:xfrm>
          <a:prstGeom prst="rect">
            <a:avLst/>
          </a:prstGeom>
          <a:noFill/>
        </p:spPr>
      </p:pic>
    </p:spTree>
    <p:extLst>
      <p:ext uri="{BB962C8B-B14F-4D97-AF65-F5344CB8AC3E}">
        <p14:creationId xmlns:p14="http://schemas.microsoft.com/office/powerpoint/2010/main" val="101469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143000" y="0"/>
            <a:ext cx="6781800" cy="6858000"/>
          </a:xfrm>
          <a:prstGeom prst="rect">
            <a:avLst/>
          </a:prstGeom>
          <a:noFill/>
          <a:ln w="9525">
            <a:noFill/>
            <a:miter lim="800000"/>
            <a:headEnd/>
            <a:tailEnd/>
          </a:ln>
        </p:spPr>
      </p:pic>
    </p:spTree>
    <p:extLst>
      <p:ext uri="{BB962C8B-B14F-4D97-AF65-F5344CB8AC3E}">
        <p14:creationId xmlns:p14="http://schemas.microsoft.com/office/powerpoint/2010/main" val="1642196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10" descr="Background_bottom.jpg"/>
          <p:cNvPicPr>
            <a:picLocks noChangeAspect="1"/>
          </p:cNvPicPr>
          <p:nvPr/>
        </p:nvPicPr>
        <p:blipFill>
          <a:blip r:embed="rId3" cstate="print"/>
          <a:srcRect r="876"/>
          <a:stretch>
            <a:fillRect/>
          </a:stretch>
        </p:blipFill>
        <p:spPr bwMode="auto">
          <a:xfrm>
            <a:off x="-19050" y="0"/>
            <a:ext cx="9163050" cy="1052513"/>
          </a:xfrm>
          <a:prstGeom prst="rect">
            <a:avLst/>
          </a:prstGeom>
          <a:noFill/>
          <a:ln w="9525">
            <a:noFill/>
            <a:miter lim="800000"/>
            <a:headEnd/>
            <a:tailEnd/>
          </a:ln>
        </p:spPr>
      </p:pic>
      <p:sp>
        <p:nvSpPr>
          <p:cNvPr id="8195" name="Rectangle 2"/>
          <p:cNvSpPr>
            <a:spLocks noChangeArrowheads="1"/>
          </p:cNvSpPr>
          <p:nvPr/>
        </p:nvSpPr>
        <p:spPr bwMode="auto">
          <a:xfrm>
            <a:off x="457200" y="0"/>
            <a:ext cx="8229600" cy="685800"/>
          </a:xfrm>
          <a:prstGeom prst="rect">
            <a:avLst/>
          </a:prstGeom>
          <a:noFill/>
          <a:ln w="9525">
            <a:noFill/>
            <a:miter lim="800000"/>
            <a:headEnd/>
            <a:tailEnd/>
          </a:ln>
        </p:spPr>
        <p:txBody>
          <a:bodyPr anchor="ctr"/>
          <a:lstStyle/>
          <a:p>
            <a:pPr algn="ctr"/>
            <a:endParaRPr lang="fr-FR" sz="2800" b="1"/>
          </a:p>
        </p:txBody>
      </p:sp>
      <p:sp>
        <p:nvSpPr>
          <p:cNvPr id="8196" name="Rectangle 3"/>
          <p:cNvSpPr>
            <a:spLocks noChangeArrowheads="1"/>
          </p:cNvSpPr>
          <p:nvPr/>
        </p:nvSpPr>
        <p:spPr bwMode="auto">
          <a:xfrm>
            <a:off x="2057400" y="1295400"/>
            <a:ext cx="6858000" cy="5181600"/>
          </a:xfrm>
          <a:prstGeom prst="rect">
            <a:avLst/>
          </a:prstGeom>
          <a:noFill/>
          <a:ln w="9525">
            <a:noFill/>
            <a:miter lim="800000"/>
            <a:headEnd/>
            <a:tailEnd/>
          </a:ln>
        </p:spPr>
        <p:txBody>
          <a:bodyPr/>
          <a:lstStyle/>
          <a:p>
            <a:pPr marL="342900" indent="-342900">
              <a:lnSpc>
                <a:spcPct val="130000"/>
              </a:lnSpc>
              <a:spcBef>
                <a:spcPct val="20000"/>
              </a:spcBef>
              <a:buClr>
                <a:schemeClr val="accent1"/>
              </a:buClr>
              <a:buFont typeface="Wingdings" pitchFamily="2" charset="2"/>
              <a:buNone/>
            </a:pPr>
            <a:endParaRPr lang="fr-FR" sz="2200" b="1"/>
          </a:p>
        </p:txBody>
      </p:sp>
      <p:sp>
        <p:nvSpPr>
          <p:cNvPr id="8197" name="Rectangle 4"/>
          <p:cNvSpPr>
            <a:spLocks noChangeArrowheads="1"/>
          </p:cNvSpPr>
          <p:nvPr/>
        </p:nvSpPr>
        <p:spPr bwMode="auto">
          <a:xfrm>
            <a:off x="0" y="152400"/>
            <a:ext cx="9144000" cy="838200"/>
          </a:xfrm>
          <a:prstGeom prst="rect">
            <a:avLst/>
          </a:prstGeom>
          <a:noFill/>
          <a:ln w="9525">
            <a:noFill/>
            <a:miter lim="800000"/>
            <a:headEnd/>
            <a:tailEnd/>
          </a:ln>
        </p:spPr>
        <p:txBody>
          <a:bodyPr anchor="ctr"/>
          <a:lstStyle/>
          <a:p>
            <a:pPr algn="ctr"/>
            <a:r>
              <a:rPr lang="en-GB" sz="3200" b="1" dirty="0">
                <a:solidFill>
                  <a:schemeClr val="bg1"/>
                </a:solidFill>
              </a:rPr>
              <a:t>Telemetry monitoring systems – Gauging stations</a:t>
            </a:r>
          </a:p>
        </p:txBody>
      </p:sp>
      <p:sp>
        <p:nvSpPr>
          <p:cNvPr id="471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12" name="2 - Θέση περιεχομένου"/>
          <p:cNvSpPr txBox="1">
            <a:spLocks/>
          </p:cNvSpPr>
          <p:nvPr/>
        </p:nvSpPr>
        <p:spPr>
          <a:xfrm>
            <a:off x="179512" y="990600"/>
            <a:ext cx="8507288" cy="2592288"/>
          </a:xfrm>
          <a:prstGeom prst="rect">
            <a:avLst/>
          </a:prstGeom>
        </p:spPr>
        <p:txBody>
          <a:bodyPr>
            <a:noAutofit/>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en-US" sz="2000" b="1" i="0" u="none" strike="noStrike" kern="0" cap="none" spc="0" normalizeH="0" baseline="0" noProof="0" dirty="0">
                <a:ln>
                  <a:noFill/>
                </a:ln>
                <a:solidFill>
                  <a:schemeClr val="tx1"/>
                </a:solidFill>
                <a:effectLst/>
                <a:uLnTx/>
                <a:uFillTx/>
                <a:latin typeface="+mn-lt"/>
                <a:ea typeface="+mn-ea"/>
                <a:cs typeface="+mn-cs"/>
              </a:rPr>
              <a:t>   Telemetric Equipment </a:t>
            </a:r>
            <a:endParaRPr kumimoji="0" lang="el-GR" sz="2000" b="1" i="0" u="none" strike="noStrike" kern="0" cap="none" spc="0" normalizeH="0" baseline="0" noProof="0" dirty="0">
              <a:ln>
                <a:noFill/>
              </a:ln>
              <a:solidFill>
                <a:schemeClr val="tx1"/>
              </a:solidFill>
              <a:effectLst/>
              <a:uLnTx/>
              <a:uFillTx/>
              <a:latin typeface="+mn-lt"/>
              <a:ea typeface="+mn-ea"/>
              <a:cs typeface="+mn-cs"/>
            </a:endParaRPr>
          </a:p>
          <a:p>
            <a:pPr marL="566738" marR="0" lvl="0" indent="-511175"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2000" b="1" i="0" u="none" strike="noStrike" kern="0" cap="none" spc="0" normalizeH="0" baseline="0" noProof="0" dirty="0">
                <a:ln>
                  <a:noFill/>
                </a:ln>
                <a:solidFill>
                  <a:schemeClr val="tx1"/>
                </a:solidFill>
                <a:effectLst/>
                <a:uLnTx/>
                <a:uFillTx/>
                <a:latin typeface="+mn-lt"/>
                <a:ea typeface="+mn-ea"/>
                <a:cs typeface="+mn-cs"/>
              </a:rPr>
              <a:t>Measuring sensors</a:t>
            </a:r>
            <a:r>
              <a:rPr kumimoji="0" lang="en-US" sz="2000" b="1" i="0" u="none" strike="noStrike" kern="0" cap="none" spc="0" normalizeH="0" noProof="0" dirty="0">
                <a:ln>
                  <a:noFill/>
                </a:ln>
                <a:solidFill>
                  <a:schemeClr val="tx1"/>
                </a:solidFill>
                <a:effectLst/>
                <a:uLnTx/>
                <a:uFillTx/>
                <a:latin typeface="+mn-lt"/>
                <a:ea typeface="+mn-ea"/>
                <a:cs typeface="+mn-cs"/>
              </a:rPr>
              <a:t> kit</a:t>
            </a:r>
            <a:endParaRPr kumimoji="0" lang="el-GR" sz="2000" b="1" i="0" u="none" strike="noStrike" kern="0" cap="none" spc="0" normalizeH="0" baseline="0" noProof="0" dirty="0">
              <a:ln>
                <a:noFill/>
              </a:ln>
              <a:solidFill>
                <a:schemeClr val="tx1"/>
              </a:solidFill>
              <a:effectLst/>
              <a:uLnTx/>
              <a:uFillTx/>
              <a:latin typeface="+mn-lt"/>
              <a:ea typeface="+mn-ea"/>
              <a:cs typeface="+mn-cs"/>
            </a:endParaRPr>
          </a:p>
          <a:p>
            <a:pPr marL="566738" indent="-222250" eaLnBrk="0" hangingPunct="0">
              <a:spcBef>
                <a:spcPct val="20000"/>
              </a:spcBef>
              <a:buFont typeface="Wingdings" pitchFamily="2" charset="2"/>
              <a:buChar char="§"/>
            </a:pPr>
            <a:r>
              <a:rPr kumimoji="0" lang="en-US" sz="2000" b="1" i="0" u="none" strike="noStrike" kern="0" cap="none" spc="0" normalizeH="0" baseline="0" noProof="0" dirty="0">
                <a:ln>
                  <a:noFill/>
                </a:ln>
                <a:solidFill>
                  <a:schemeClr val="tx1"/>
                </a:solidFill>
                <a:effectLst/>
                <a:uLnTx/>
                <a:uFillTx/>
                <a:latin typeface="+mn-lt"/>
                <a:ea typeface="+mn-ea"/>
                <a:cs typeface="+mn-cs"/>
              </a:rPr>
              <a:t>Energy independent</a:t>
            </a:r>
            <a:r>
              <a:rPr kumimoji="0" lang="en-US" sz="2000" b="1" i="0" u="none" strike="noStrike" kern="0" cap="none" spc="0" normalizeH="0" noProof="0" dirty="0">
                <a:ln>
                  <a:noFill/>
                </a:ln>
                <a:solidFill>
                  <a:schemeClr val="tx1"/>
                </a:solidFill>
                <a:effectLst/>
                <a:uLnTx/>
                <a:uFillTx/>
                <a:latin typeface="+mn-lt"/>
                <a:ea typeface="+mn-ea"/>
                <a:cs typeface="+mn-cs"/>
              </a:rPr>
              <a:t> </a:t>
            </a:r>
            <a:r>
              <a:rPr kumimoji="0" lang="el-GR" sz="2000" b="1" i="0" u="none" strike="noStrike" kern="0" cap="none" spc="0" normalizeH="0" baseline="0" noProof="0" dirty="0">
                <a:ln>
                  <a:noFill/>
                </a:ln>
                <a:solidFill>
                  <a:schemeClr val="tx1"/>
                </a:solidFill>
                <a:effectLst/>
                <a:uLnTx/>
                <a:uFillTx/>
                <a:latin typeface="+mn-lt"/>
                <a:ea typeface="+mn-ea"/>
                <a:cs typeface="+mn-cs"/>
              </a:rPr>
              <a:t>(</a:t>
            </a:r>
            <a:r>
              <a:rPr kumimoji="0" lang="en-US" sz="2000" b="1" i="0" u="none" strike="noStrike" kern="0" cap="none" spc="0" normalizeH="0" baseline="0" noProof="0" dirty="0">
                <a:ln>
                  <a:noFill/>
                </a:ln>
                <a:solidFill>
                  <a:schemeClr val="tx1"/>
                </a:solidFill>
                <a:effectLst/>
                <a:uLnTx/>
                <a:uFillTx/>
                <a:latin typeface="+mn-lt"/>
                <a:ea typeface="+mn-ea"/>
                <a:cs typeface="+mn-cs"/>
              </a:rPr>
              <a:t>use of solar panels</a:t>
            </a:r>
            <a:r>
              <a:rPr kumimoji="0" lang="el-GR" sz="2000" b="1" i="0" u="none" strike="noStrike" kern="0" cap="none" spc="0" normalizeH="0" baseline="0" noProof="0" dirty="0">
                <a:ln>
                  <a:noFill/>
                </a:ln>
                <a:solidFill>
                  <a:schemeClr val="tx1"/>
                </a:solidFill>
                <a:effectLst/>
                <a:uLnTx/>
                <a:uFillTx/>
                <a:latin typeface="+mn-lt"/>
                <a:ea typeface="+mn-ea"/>
                <a:cs typeface="+mn-cs"/>
              </a:rPr>
              <a:t>)</a:t>
            </a:r>
          </a:p>
          <a:p>
            <a:pPr marL="566738" indent="-222250" eaLnBrk="0" fontAlgn="base" hangingPunct="0">
              <a:spcBef>
                <a:spcPct val="20000"/>
              </a:spcBef>
              <a:spcAft>
                <a:spcPct val="0"/>
              </a:spcAft>
              <a:buFont typeface="Wingdings" pitchFamily="2" charset="2"/>
              <a:buChar char="§"/>
              <a:defRPr/>
            </a:pPr>
            <a:r>
              <a:rPr kumimoji="0" lang="en-US" sz="2000" b="1" i="0" u="none" strike="noStrike" kern="0" cap="none" spc="0" normalizeH="0" baseline="0" noProof="0" dirty="0">
                <a:ln>
                  <a:noFill/>
                </a:ln>
                <a:solidFill>
                  <a:schemeClr val="tx1"/>
                </a:solidFill>
                <a:effectLst/>
                <a:uLnTx/>
                <a:uFillTx/>
                <a:latin typeface="+mn-lt"/>
                <a:ea typeface="+mn-ea"/>
                <a:cs typeface="+mn-cs"/>
              </a:rPr>
              <a:t>Doppler flow sensors and meteorological</a:t>
            </a:r>
            <a:r>
              <a:rPr kumimoji="0" lang="en-US" sz="2000" b="1" i="0" u="none" strike="noStrike" kern="0" cap="none" spc="0" normalizeH="0" noProof="0" dirty="0">
                <a:ln>
                  <a:noFill/>
                </a:ln>
                <a:solidFill>
                  <a:schemeClr val="tx1"/>
                </a:solidFill>
                <a:effectLst/>
                <a:uLnTx/>
                <a:uFillTx/>
                <a:latin typeface="+mn-lt"/>
                <a:ea typeface="+mn-ea"/>
                <a:cs typeface="+mn-cs"/>
              </a:rPr>
              <a:t> stations</a:t>
            </a:r>
            <a:endParaRPr kumimoji="0" lang="el-GR" sz="2000" b="1" i="0" u="none" strike="noStrike" kern="0" cap="none" spc="0" normalizeH="0" baseline="0" noProof="0" dirty="0">
              <a:ln>
                <a:noFill/>
              </a:ln>
              <a:solidFill>
                <a:schemeClr val="tx1"/>
              </a:solidFill>
              <a:effectLst/>
              <a:uLnTx/>
              <a:uFillTx/>
              <a:latin typeface="+mn-lt"/>
              <a:ea typeface="+mn-ea"/>
              <a:cs typeface="+mn-cs"/>
            </a:endParaRPr>
          </a:p>
          <a:p>
            <a:pPr marL="566738" indent="-222250" eaLnBrk="0" fontAlgn="base" hangingPunct="0">
              <a:spcBef>
                <a:spcPct val="20000"/>
              </a:spcBef>
              <a:spcAft>
                <a:spcPct val="0"/>
              </a:spcAft>
              <a:buFont typeface="Wingdings" pitchFamily="2" charset="2"/>
              <a:buChar char="§"/>
              <a:defRPr/>
            </a:pPr>
            <a:r>
              <a:rPr kumimoji="0" lang="en-US" sz="2000" b="1" i="0" u="none" strike="noStrike" kern="0" cap="none" spc="0" normalizeH="0" baseline="0" noProof="0" dirty="0">
                <a:ln>
                  <a:noFill/>
                </a:ln>
                <a:solidFill>
                  <a:schemeClr val="tx1"/>
                </a:solidFill>
                <a:effectLst/>
                <a:uLnTx/>
                <a:uFillTx/>
                <a:latin typeface="+mn-lt"/>
                <a:ea typeface="+mn-ea"/>
                <a:cs typeface="+mn-cs"/>
              </a:rPr>
              <a:t>Remote Telemetry Unit</a:t>
            </a:r>
            <a:r>
              <a:rPr kumimoji="0" lang="el-GR" sz="2000" b="1" i="0" u="none" strike="noStrike" kern="0" cap="none" spc="0" normalizeH="0" baseline="0" noProof="0" dirty="0">
                <a:ln>
                  <a:noFill/>
                </a:ln>
                <a:solidFill>
                  <a:schemeClr val="tx1"/>
                </a:solidFill>
                <a:effectLst/>
                <a:uLnTx/>
                <a:uFillTx/>
                <a:latin typeface="+mn-lt"/>
                <a:ea typeface="+mn-ea"/>
                <a:cs typeface="+mn-cs"/>
              </a:rPr>
              <a:t> (</a:t>
            </a:r>
            <a:r>
              <a:rPr kumimoji="0" lang="en-US" sz="2000" b="1" i="0" u="none" strike="noStrike" kern="0" cap="none" spc="0" normalizeH="0" baseline="0" noProof="0" dirty="0">
                <a:ln>
                  <a:noFill/>
                </a:ln>
                <a:solidFill>
                  <a:schemeClr val="tx1"/>
                </a:solidFill>
                <a:effectLst/>
                <a:uLnTx/>
                <a:uFillTx/>
                <a:latin typeface="+mn-lt"/>
                <a:ea typeface="+mn-ea"/>
                <a:cs typeface="+mn-cs"/>
              </a:rPr>
              <a:t>RTU</a:t>
            </a:r>
            <a:r>
              <a:rPr kumimoji="0" lang="el-GR" sz="2000" b="1" i="0" u="none" strike="noStrike" kern="0" cap="none" spc="0" normalizeH="0" baseline="0" noProof="0" dirty="0">
                <a:ln>
                  <a:noFill/>
                </a:ln>
                <a:solidFill>
                  <a:schemeClr val="tx1"/>
                </a:solidFill>
                <a:effectLst/>
                <a:uLnTx/>
                <a:uFillTx/>
                <a:latin typeface="+mn-lt"/>
                <a:ea typeface="+mn-ea"/>
                <a:cs typeface="+mn-cs"/>
              </a:rPr>
              <a:t>) (</a:t>
            </a:r>
            <a:r>
              <a:rPr kumimoji="0" lang="en-US" sz="2000" b="1" i="0" u="none" strike="noStrike" kern="0" cap="none" spc="0" normalizeH="0" baseline="0" noProof="0" dirty="0">
                <a:ln>
                  <a:noFill/>
                </a:ln>
                <a:solidFill>
                  <a:schemeClr val="tx1"/>
                </a:solidFill>
                <a:effectLst/>
                <a:uLnTx/>
                <a:uFillTx/>
                <a:latin typeface="+mn-lt"/>
                <a:ea typeface="+mn-ea"/>
                <a:cs typeface="+mn-cs"/>
              </a:rPr>
              <a:t>Data logger for measurements storage and transmission</a:t>
            </a:r>
            <a:r>
              <a:rPr kumimoji="0" lang="en-US" sz="2000" b="1" i="0" u="none" strike="noStrike" kern="0" cap="none" spc="0" normalizeH="0" noProof="0" dirty="0">
                <a:ln>
                  <a:noFill/>
                </a:ln>
                <a:solidFill>
                  <a:schemeClr val="tx1"/>
                </a:solidFill>
                <a:effectLst/>
                <a:uLnTx/>
                <a:uFillTx/>
                <a:latin typeface="+mn-lt"/>
                <a:ea typeface="+mn-ea"/>
                <a:cs typeface="+mn-cs"/>
              </a:rPr>
              <a:t> of data) </a:t>
            </a:r>
            <a:endParaRPr kumimoji="0" lang="el-GR" sz="2000" b="1" i="0" u="none" strike="noStrike" kern="0" cap="none" spc="0" normalizeH="0" baseline="0" noProof="0" dirty="0">
              <a:ln>
                <a:noFill/>
              </a:ln>
              <a:solidFill>
                <a:schemeClr val="tx1"/>
              </a:solidFill>
              <a:effectLst/>
              <a:uLnTx/>
              <a:uFillTx/>
              <a:latin typeface="+mn-lt"/>
              <a:ea typeface="+mn-ea"/>
              <a:cs typeface="+mn-cs"/>
            </a:endParaRPr>
          </a:p>
          <a:p>
            <a:pPr marL="566738" marR="0" lvl="0" indent="-511175"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l-GR" sz="2000" b="1" i="0" u="none" strike="noStrike" kern="0" cap="none" spc="0" normalizeH="0" baseline="0" noProof="0" dirty="0">
                <a:ln>
                  <a:noFill/>
                </a:ln>
                <a:solidFill>
                  <a:schemeClr val="tx1"/>
                </a:solidFill>
                <a:effectLst/>
                <a:uLnTx/>
                <a:uFillTx/>
                <a:latin typeface="+mn-lt"/>
                <a:ea typeface="+mn-ea"/>
                <a:cs typeface="+mn-cs"/>
              </a:rPr>
              <a:t>GPRS </a:t>
            </a:r>
            <a:r>
              <a:rPr kumimoji="0" lang="en-US" sz="2000" b="1" i="0" u="none" strike="noStrike" kern="0" cap="none" spc="0" normalizeH="0" baseline="0" noProof="0" dirty="0">
                <a:ln>
                  <a:noFill/>
                </a:ln>
                <a:solidFill>
                  <a:schemeClr val="tx1"/>
                </a:solidFill>
                <a:effectLst/>
                <a:uLnTx/>
                <a:uFillTx/>
                <a:latin typeface="+mn-lt"/>
                <a:ea typeface="+mn-ea"/>
                <a:cs typeface="+mn-cs"/>
              </a:rPr>
              <a:t>data communication</a:t>
            </a:r>
            <a:endParaRPr kumimoji="0" lang="el-GR" sz="2000" b="1" i="0" u="none" strike="noStrike" kern="0" cap="none" spc="0" normalizeH="0" baseline="0" noProof="0" dirty="0">
              <a:ln>
                <a:noFill/>
              </a:ln>
              <a:solidFill>
                <a:schemeClr val="tx1"/>
              </a:solidFill>
              <a:effectLst/>
              <a:uLnTx/>
              <a:uFillTx/>
              <a:latin typeface="+mn-lt"/>
              <a:ea typeface="+mn-ea"/>
              <a:cs typeface="+mn-cs"/>
            </a:endParaRPr>
          </a:p>
        </p:txBody>
      </p:sp>
      <p:pic>
        <p:nvPicPr>
          <p:cNvPr id="15" name="Picture 2" descr="DSC04511"/>
          <p:cNvPicPr>
            <a:picLocks noChangeAspect="1" noChangeArrowheads="1"/>
          </p:cNvPicPr>
          <p:nvPr/>
        </p:nvPicPr>
        <p:blipFill>
          <a:blip r:embed="rId4" cstate="print"/>
          <a:srcRect/>
          <a:stretch>
            <a:fillRect/>
          </a:stretch>
        </p:blipFill>
        <p:spPr bwMode="auto">
          <a:xfrm>
            <a:off x="6172200" y="3352800"/>
            <a:ext cx="2602031" cy="3357241"/>
          </a:xfrm>
          <a:prstGeom prst="rect">
            <a:avLst/>
          </a:prstGeom>
          <a:noFill/>
          <a:ln w="9525">
            <a:noFill/>
            <a:miter lim="800000"/>
            <a:headEnd/>
            <a:tailEnd/>
          </a:ln>
        </p:spPr>
      </p:pic>
      <p:pic>
        <p:nvPicPr>
          <p:cNvPr id="17" name="Picture 16" descr="Telemetry Flow.png"/>
          <p:cNvPicPr/>
          <p:nvPr/>
        </p:nvPicPr>
        <p:blipFill>
          <a:blip r:embed="rId5" cstate="print"/>
          <a:stretch>
            <a:fillRect/>
          </a:stretch>
        </p:blipFill>
        <p:spPr>
          <a:xfrm>
            <a:off x="533400" y="3733800"/>
            <a:ext cx="5334000" cy="3048000"/>
          </a:xfrm>
          <a:prstGeom prst="rect">
            <a:avLst/>
          </a:prstGeom>
        </p:spPr>
      </p:pic>
      <p:sp>
        <p:nvSpPr>
          <p:cNvPr id="10" name="Rectangle 9">
            <a:extLst>
              <a:ext uri="{FF2B5EF4-FFF2-40B4-BE49-F238E27FC236}">
                <a16:creationId xmlns:a16="http://schemas.microsoft.com/office/drawing/2014/main" id="{782AA89B-50AD-45FE-9CF8-D366B73EF931}"/>
              </a:ext>
            </a:extLst>
          </p:cNvPr>
          <p:cNvSpPr/>
          <p:nvPr/>
        </p:nvSpPr>
        <p:spPr>
          <a:xfrm rot="19007706">
            <a:off x="1269536" y="3260003"/>
            <a:ext cx="5424883" cy="830997"/>
          </a:xfrm>
          <a:prstGeom prst="rect">
            <a:avLst/>
          </a:prstGeom>
          <a:solidFill>
            <a:srgbClr val="0070C0"/>
          </a:solidFill>
          <a:ln>
            <a:solidFill>
              <a:srgbClr val="FFC000"/>
            </a:solidFill>
          </a:ln>
        </p:spPr>
        <p:txBody>
          <a:bodyPr wrap="none">
            <a:spAutoFit/>
          </a:bodyPr>
          <a:lstStyle/>
          <a:p>
            <a:r>
              <a:rPr lang="en-US" sz="4800" b="1" dirty="0">
                <a:solidFill>
                  <a:schemeClr val="bg1"/>
                </a:solidFill>
              </a:rPr>
              <a:t>Internet of things</a:t>
            </a:r>
            <a:r>
              <a:rPr lang="el-GR" sz="4800" b="1" dirty="0">
                <a:solidFill>
                  <a:schemeClr val="bg1"/>
                </a:solidFill>
              </a:rPr>
              <a:t>!</a:t>
            </a:r>
            <a:endParaRPr lang="en-US" sz="4800" dirty="0">
              <a:solidFill>
                <a:schemeClr val="bg1"/>
              </a:solidFill>
            </a:endParaRPr>
          </a:p>
        </p:txBody>
      </p:sp>
    </p:spTree>
    <p:extLst>
      <p:ext uri="{BB962C8B-B14F-4D97-AF65-F5344CB8AC3E}">
        <p14:creationId xmlns:p14="http://schemas.microsoft.com/office/powerpoint/2010/main" val="49389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9" name="Title 1">
            <a:extLst>
              <a:ext uri="{FF2B5EF4-FFF2-40B4-BE49-F238E27FC236}">
                <a16:creationId xmlns:a16="http://schemas.microsoft.com/office/drawing/2014/main" id="{62009676-9611-4ABF-9407-52C5AD20D9C6}"/>
              </a:ext>
            </a:extLst>
          </p:cNvPr>
          <p:cNvSpPr txBox="1">
            <a:spLocks/>
          </p:cNvSpPr>
          <p:nvPr/>
        </p:nvSpPr>
        <p:spPr>
          <a:xfrm>
            <a:off x="-81346" y="789622"/>
            <a:ext cx="9144000" cy="5257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t>Barriers and bottlenecks as defined in the SWOT analysis performed by WB partners</a:t>
            </a:r>
          </a:p>
        </p:txBody>
      </p:sp>
      <p:pic>
        <p:nvPicPr>
          <p:cNvPr id="12" name="Picture 11">
            <a:extLst>
              <a:ext uri="{FF2B5EF4-FFF2-40B4-BE49-F238E27FC236}">
                <a16:creationId xmlns:a16="http://schemas.microsoft.com/office/drawing/2014/main" id="{50EC2B48-E311-4497-8E88-2BABEBF3318A}"/>
              </a:ext>
            </a:extLst>
          </p:cNvPr>
          <p:cNvPicPr>
            <a:picLocks noChangeAspect="1"/>
          </p:cNvPicPr>
          <p:nvPr/>
        </p:nvPicPr>
        <p:blipFill>
          <a:blip r:embed="rId6"/>
          <a:stretch>
            <a:fillRect/>
          </a:stretch>
        </p:blipFill>
        <p:spPr>
          <a:xfrm>
            <a:off x="0" y="1775145"/>
            <a:ext cx="9144000" cy="3814095"/>
          </a:xfrm>
          <a:prstGeom prst="rect">
            <a:avLst/>
          </a:prstGeom>
        </p:spPr>
      </p:pic>
      <p:sp>
        <p:nvSpPr>
          <p:cNvPr id="13" name="Rectangle 12">
            <a:extLst>
              <a:ext uri="{FF2B5EF4-FFF2-40B4-BE49-F238E27FC236}">
                <a16:creationId xmlns:a16="http://schemas.microsoft.com/office/drawing/2014/main" id="{67AB286B-463B-4A72-B20D-01CCE56E6139}"/>
              </a:ext>
            </a:extLst>
          </p:cNvPr>
          <p:cNvSpPr/>
          <p:nvPr/>
        </p:nvSpPr>
        <p:spPr>
          <a:xfrm>
            <a:off x="107504" y="2564904"/>
            <a:ext cx="432048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17F5BDC-4D1C-467A-B16C-126F8EA5BA0A}"/>
              </a:ext>
            </a:extLst>
          </p:cNvPr>
          <p:cNvSpPr/>
          <p:nvPr/>
        </p:nvSpPr>
        <p:spPr>
          <a:xfrm>
            <a:off x="107504" y="2852936"/>
            <a:ext cx="432048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8168A3-C19B-4EA8-A478-C34D81A77CD5}"/>
              </a:ext>
            </a:extLst>
          </p:cNvPr>
          <p:cNvSpPr/>
          <p:nvPr/>
        </p:nvSpPr>
        <p:spPr>
          <a:xfrm>
            <a:off x="107504" y="3212976"/>
            <a:ext cx="432048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DEA2023-3FC6-4484-8DCD-ED8611154BE4}"/>
              </a:ext>
            </a:extLst>
          </p:cNvPr>
          <p:cNvSpPr/>
          <p:nvPr/>
        </p:nvSpPr>
        <p:spPr>
          <a:xfrm>
            <a:off x="20535" y="4429450"/>
            <a:ext cx="440745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A803E13-69EA-42DF-A1FE-BCD727BCEE4E}"/>
              </a:ext>
            </a:extLst>
          </p:cNvPr>
          <p:cNvSpPr/>
          <p:nvPr/>
        </p:nvSpPr>
        <p:spPr>
          <a:xfrm>
            <a:off x="20534" y="4033406"/>
            <a:ext cx="4407449" cy="3316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42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0" descr="Background_bottom.jpg"/>
          <p:cNvPicPr>
            <a:picLocks noChangeAspect="1"/>
          </p:cNvPicPr>
          <p:nvPr/>
        </p:nvPicPr>
        <p:blipFill>
          <a:blip r:embed="rId4" cstate="print">
            <a:extLst>
              <a:ext uri="{28A0092B-C50C-407E-A947-70E740481C1C}">
                <a14:useLocalDpi xmlns:a14="http://schemas.microsoft.com/office/drawing/2010/main" val="0"/>
              </a:ext>
            </a:extLst>
          </a:blip>
          <a:srcRect r="876"/>
          <a:stretch>
            <a:fillRect/>
          </a:stretch>
        </p:blipFill>
        <p:spPr bwMode="auto">
          <a:xfrm>
            <a:off x="-19051" y="0"/>
            <a:ext cx="9163051"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a:spLocks/>
          </p:cNvSpPr>
          <p:nvPr/>
        </p:nvSpPr>
        <p:spPr bwMode="auto">
          <a:xfrm>
            <a:off x="179389" y="115889"/>
            <a:ext cx="87137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dirty="0">
                <a:solidFill>
                  <a:schemeClr val="bg1"/>
                </a:solidFill>
              </a:rPr>
              <a:t>Responses for the common waters</a:t>
            </a:r>
          </a:p>
        </p:txBody>
      </p:sp>
      <p:sp>
        <p:nvSpPr>
          <p:cNvPr id="12" name="Rectangle 11"/>
          <p:cNvSpPr/>
          <p:nvPr/>
        </p:nvSpPr>
        <p:spPr>
          <a:xfrm>
            <a:off x="26670" y="1050370"/>
            <a:ext cx="3797771" cy="400110"/>
          </a:xfrm>
          <a:prstGeom prst="rect">
            <a:avLst/>
          </a:prstGeom>
        </p:spPr>
        <p:txBody>
          <a:bodyPr wrap="none">
            <a:spAutoFit/>
          </a:bodyPr>
          <a:lstStyle/>
          <a:p>
            <a:r>
              <a:rPr lang="en-US" sz="2000" b="1" u="sng" dirty="0"/>
              <a:t>Common monitoring </a:t>
            </a:r>
            <a:r>
              <a:rPr lang="en-US" sz="2000" b="1" u="sng" dirty="0" err="1"/>
              <a:t>programmes</a:t>
            </a:r>
            <a:endParaRPr lang="en-US" sz="2000" b="1" u="sng" dirty="0"/>
          </a:p>
        </p:txBody>
      </p:sp>
      <p:sp>
        <p:nvSpPr>
          <p:cNvPr id="15" name="Rectangle 14"/>
          <p:cNvSpPr/>
          <p:nvPr/>
        </p:nvSpPr>
        <p:spPr>
          <a:xfrm>
            <a:off x="83820" y="1461494"/>
            <a:ext cx="853760" cy="369332"/>
          </a:xfrm>
          <a:prstGeom prst="rect">
            <a:avLst/>
          </a:prstGeom>
        </p:spPr>
        <p:txBody>
          <a:bodyPr wrap="none">
            <a:spAutoFit/>
          </a:bodyPr>
          <a:lstStyle/>
          <a:p>
            <a:r>
              <a:rPr lang="en-US" b="1" u="sng" dirty="0"/>
              <a:t>Greece</a:t>
            </a:r>
          </a:p>
        </p:txBody>
      </p:sp>
      <p:pic>
        <p:nvPicPr>
          <p:cNvPr id="2" name="Picture 1"/>
          <p:cNvPicPr>
            <a:picLocks noChangeAspect="1"/>
          </p:cNvPicPr>
          <p:nvPr/>
        </p:nvPicPr>
        <p:blipFill>
          <a:blip r:embed="rId5"/>
          <a:stretch>
            <a:fillRect/>
          </a:stretch>
        </p:blipFill>
        <p:spPr>
          <a:xfrm>
            <a:off x="179389" y="1787313"/>
            <a:ext cx="6872199" cy="5070687"/>
          </a:xfrm>
          <a:prstGeom prst="rect">
            <a:avLst/>
          </a:prstGeom>
        </p:spPr>
      </p:pic>
      <p:sp>
        <p:nvSpPr>
          <p:cNvPr id="3" name="Rectangle 2"/>
          <p:cNvSpPr/>
          <p:nvPr/>
        </p:nvSpPr>
        <p:spPr>
          <a:xfrm>
            <a:off x="4436574" y="1244678"/>
            <a:ext cx="4051750" cy="523220"/>
          </a:xfrm>
          <a:prstGeom prst="rect">
            <a:avLst/>
          </a:prstGeom>
        </p:spPr>
        <p:txBody>
          <a:bodyPr wrap="none">
            <a:spAutoFit/>
          </a:bodyPr>
          <a:lstStyle/>
          <a:p>
            <a:r>
              <a:rPr lang="en-US" sz="2800" b="1" dirty="0">
                <a:hlinkClick r:id="rId6"/>
              </a:rPr>
              <a:t>http://nmwn.ypeka.gr/en</a:t>
            </a:r>
            <a:endParaRPr lang="en-US" sz="2800" b="1" dirty="0"/>
          </a:p>
        </p:txBody>
      </p:sp>
      <p:graphicFrame>
        <p:nvGraphicFramePr>
          <p:cNvPr id="4" name="Object 3"/>
          <p:cNvGraphicFramePr>
            <a:graphicFrameLocks noChangeAspect="1"/>
          </p:cNvGraphicFramePr>
          <p:nvPr>
            <p:extLst/>
          </p:nvPr>
        </p:nvGraphicFramePr>
        <p:xfrm>
          <a:off x="1947326" y="1715876"/>
          <a:ext cx="6709570" cy="5122726"/>
        </p:xfrm>
        <a:graphic>
          <a:graphicData uri="http://schemas.openxmlformats.org/presentationml/2006/ole">
            <mc:AlternateContent xmlns:mc="http://schemas.openxmlformats.org/markup-compatibility/2006">
              <mc:Choice xmlns:v="urn:schemas-microsoft-com:vml" Requires="v">
                <p:oleObj spid="_x0000_s1029" name="Bitmap Image" r:id="rId7" imgW="11763360" imgH="8982000" progId="Paint.Picture">
                  <p:embed/>
                </p:oleObj>
              </mc:Choice>
              <mc:Fallback>
                <p:oleObj name="Bitmap Image" r:id="rId7" imgW="11763360" imgH="8982000" progId="Paint.Picture">
                  <p:embed/>
                  <p:pic>
                    <p:nvPicPr>
                      <p:cNvPr id="4" name="Object 3"/>
                      <p:cNvPicPr/>
                      <p:nvPr/>
                    </p:nvPicPr>
                    <p:blipFill>
                      <a:blip r:embed="rId8"/>
                      <a:stretch>
                        <a:fillRect/>
                      </a:stretch>
                    </p:blipFill>
                    <p:spPr>
                      <a:xfrm>
                        <a:off x="1947326" y="1715876"/>
                        <a:ext cx="6709570" cy="5122726"/>
                      </a:xfrm>
                      <a:prstGeom prst="rect">
                        <a:avLst/>
                      </a:prstGeom>
                    </p:spPr>
                  </p:pic>
                </p:oleObj>
              </mc:Fallback>
            </mc:AlternateContent>
          </a:graphicData>
        </a:graphic>
      </p:graphicFrame>
      <p:pic>
        <p:nvPicPr>
          <p:cNvPr id="6" name="Picture 5"/>
          <p:cNvPicPr>
            <a:picLocks noChangeAspect="1"/>
          </p:cNvPicPr>
          <p:nvPr/>
        </p:nvPicPr>
        <p:blipFill>
          <a:blip r:embed="rId9"/>
          <a:stretch>
            <a:fillRect/>
          </a:stretch>
        </p:blipFill>
        <p:spPr>
          <a:xfrm>
            <a:off x="2024743" y="1729135"/>
            <a:ext cx="6430924" cy="5044810"/>
          </a:xfrm>
          <a:prstGeom prst="rect">
            <a:avLst/>
          </a:prstGeom>
        </p:spPr>
      </p:pic>
    </p:spTree>
    <p:extLst>
      <p:ext uri="{BB962C8B-B14F-4D97-AF65-F5344CB8AC3E}">
        <p14:creationId xmlns:p14="http://schemas.microsoft.com/office/powerpoint/2010/main" val="35648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0" descr="Background_bottom.jpg"/>
          <p:cNvPicPr>
            <a:picLocks noChangeAspect="1"/>
          </p:cNvPicPr>
          <p:nvPr/>
        </p:nvPicPr>
        <p:blipFill>
          <a:blip r:embed="rId3" cstate="print">
            <a:extLst>
              <a:ext uri="{28A0092B-C50C-407E-A947-70E740481C1C}">
                <a14:useLocalDpi xmlns:a14="http://schemas.microsoft.com/office/drawing/2010/main" val="0"/>
              </a:ext>
            </a:extLst>
          </a:blip>
          <a:srcRect r="876"/>
          <a:stretch>
            <a:fillRect/>
          </a:stretch>
        </p:blipFill>
        <p:spPr bwMode="auto">
          <a:xfrm>
            <a:off x="-19051" y="0"/>
            <a:ext cx="9163051"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a:spLocks/>
          </p:cNvSpPr>
          <p:nvPr/>
        </p:nvSpPr>
        <p:spPr bwMode="auto">
          <a:xfrm>
            <a:off x="179389" y="115889"/>
            <a:ext cx="87137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dirty="0">
                <a:solidFill>
                  <a:schemeClr val="bg1"/>
                </a:solidFill>
              </a:rPr>
              <a:t>Responses for the common waters</a:t>
            </a:r>
          </a:p>
        </p:txBody>
      </p:sp>
      <p:sp>
        <p:nvSpPr>
          <p:cNvPr id="12" name="Rectangle 11"/>
          <p:cNvSpPr/>
          <p:nvPr/>
        </p:nvSpPr>
        <p:spPr>
          <a:xfrm>
            <a:off x="26670" y="1050370"/>
            <a:ext cx="3797771" cy="400110"/>
          </a:xfrm>
          <a:prstGeom prst="rect">
            <a:avLst/>
          </a:prstGeom>
        </p:spPr>
        <p:txBody>
          <a:bodyPr wrap="none">
            <a:spAutoFit/>
          </a:bodyPr>
          <a:lstStyle/>
          <a:p>
            <a:r>
              <a:rPr lang="en-US" sz="2000" b="1" u="sng" dirty="0"/>
              <a:t>Common monitoring </a:t>
            </a:r>
            <a:r>
              <a:rPr lang="en-US" sz="2000" b="1" u="sng" dirty="0" err="1"/>
              <a:t>programmes</a:t>
            </a:r>
            <a:endParaRPr lang="en-US" sz="2000" b="1" u="sng" dirty="0"/>
          </a:p>
        </p:txBody>
      </p:sp>
      <p:sp>
        <p:nvSpPr>
          <p:cNvPr id="15" name="Rectangle 14"/>
          <p:cNvSpPr/>
          <p:nvPr/>
        </p:nvSpPr>
        <p:spPr>
          <a:xfrm>
            <a:off x="83820" y="1461494"/>
            <a:ext cx="853760" cy="369332"/>
          </a:xfrm>
          <a:prstGeom prst="rect">
            <a:avLst/>
          </a:prstGeom>
        </p:spPr>
        <p:txBody>
          <a:bodyPr wrap="none">
            <a:spAutoFit/>
          </a:bodyPr>
          <a:lstStyle/>
          <a:p>
            <a:r>
              <a:rPr lang="en-US" b="1" u="sng" dirty="0"/>
              <a:t>Greece</a:t>
            </a:r>
          </a:p>
        </p:txBody>
      </p:sp>
      <p:sp>
        <p:nvSpPr>
          <p:cNvPr id="3" name="Rectangle 2"/>
          <p:cNvSpPr/>
          <p:nvPr/>
        </p:nvSpPr>
        <p:spPr>
          <a:xfrm>
            <a:off x="4436574" y="1244678"/>
            <a:ext cx="4051750" cy="523220"/>
          </a:xfrm>
          <a:prstGeom prst="rect">
            <a:avLst/>
          </a:prstGeom>
        </p:spPr>
        <p:txBody>
          <a:bodyPr wrap="none">
            <a:spAutoFit/>
          </a:bodyPr>
          <a:lstStyle/>
          <a:p>
            <a:r>
              <a:rPr lang="en-US" sz="2800" b="1" dirty="0">
                <a:hlinkClick r:id="rId4"/>
              </a:rPr>
              <a:t>http://nmwn.ypeka.gr/en</a:t>
            </a:r>
            <a:endParaRPr lang="en-US" sz="2800" b="1" dirty="0"/>
          </a:p>
        </p:txBody>
      </p:sp>
      <p:pic>
        <p:nvPicPr>
          <p:cNvPr id="5" name="Picture 4"/>
          <p:cNvPicPr>
            <a:picLocks noChangeAspect="1"/>
          </p:cNvPicPr>
          <p:nvPr/>
        </p:nvPicPr>
        <p:blipFill>
          <a:blip r:embed="rId5"/>
          <a:stretch>
            <a:fillRect/>
          </a:stretch>
        </p:blipFill>
        <p:spPr>
          <a:xfrm>
            <a:off x="937580" y="1767898"/>
            <a:ext cx="6417673" cy="4945971"/>
          </a:xfrm>
          <a:prstGeom prst="rect">
            <a:avLst/>
          </a:prstGeom>
        </p:spPr>
      </p:pic>
      <p:pic>
        <p:nvPicPr>
          <p:cNvPr id="7" name="Picture 6"/>
          <p:cNvPicPr>
            <a:picLocks noChangeAspect="1"/>
          </p:cNvPicPr>
          <p:nvPr/>
        </p:nvPicPr>
        <p:blipFill>
          <a:blip r:embed="rId6"/>
          <a:stretch>
            <a:fillRect/>
          </a:stretch>
        </p:blipFill>
        <p:spPr>
          <a:xfrm>
            <a:off x="1019164" y="1809952"/>
            <a:ext cx="6448436" cy="4895354"/>
          </a:xfrm>
          <a:prstGeom prst="rect">
            <a:avLst/>
          </a:prstGeom>
        </p:spPr>
      </p:pic>
      <p:pic>
        <p:nvPicPr>
          <p:cNvPr id="8" name="Picture 7"/>
          <p:cNvPicPr>
            <a:picLocks noChangeAspect="1"/>
          </p:cNvPicPr>
          <p:nvPr/>
        </p:nvPicPr>
        <p:blipFill>
          <a:blip r:embed="rId7"/>
          <a:stretch>
            <a:fillRect/>
          </a:stretch>
        </p:blipFill>
        <p:spPr>
          <a:xfrm>
            <a:off x="639133" y="2031446"/>
            <a:ext cx="7794297" cy="3959227"/>
          </a:xfrm>
          <a:prstGeom prst="rect">
            <a:avLst/>
          </a:prstGeom>
        </p:spPr>
      </p:pic>
    </p:spTree>
    <p:extLst>
      <p:ext uri="{BB962C8B-B14F-4D97-AF65-F5344CB8AC3E}">
        <p14:creationId xmlns:p14="http://schemas.microsoft.com/office/powerpoint/2010/main" val="298701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0" descr="Background_bottom.jpg"/>
          <p:cNvPicPr>
            <a:picLocks noChangeAspect="1"/>
          </p:cNvPicPr>
          <p:nvPr/>
        </p:nvPicPr>
        <p:blipFill>
          <a:blip r:embed="rId3" cstate="print">
            <a:extLst>
              <a:ext uri="{28A0092B-C50C-407E-A947-70E740481C1C}">
                <a14:useLocalDpi xmlns:a14="http://schemas.microsoft.com/office/drawing/2010/main" val="0"/>
              </a:ext>
            </a:extLst>
          </a:blip>
          <a:srcRect r="876"/>
          <a:stretch>
            <a:fillRect/>
          </a:stretch>
        </p:blipFill>
        <p:spPr bwMode="auto">
          <a:xfrm>
            <a:off x="-19051" y="1"/>
            <a:ext cx="9163051"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a:spLocks/>
          </p:cNvSpPr>
          <p:nvPr/>
        </p:nvSpPr>
        <p:spPr bwMode="auto">
          <a:xfrm>
            <a:off x="179389" y="115889"/>
            <a:ext cx="87137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dirty="0">
                <a:solidFill>
                  <a:schemeClr val="bg1"/>
                </a:solidFill>
              </a:rPr>
              <a:t>Waste Water Management in Greece - WWTPs </a:t>
            </a:r>
          </a:p>
        </p:txBody>
      </p:sp>
      <p:pic>
        <p:nvPicPr>
          <p:cNvPr id="2" name="Picture 1"/>
          <p:cNvPicPr>
            <a:picLocks noChangeAspect="1"/>
          </p:cNvPicPr>
          <p:nvPr/>
        </p:nvPicPr>
        <p:blipFill>
          <a:blip r:embed="rId4"/>
          <a:stretch>
            <a:fillRect/>
          </a:stretch>
        </p:blipFill>
        <p:spPr>
          <a:xfrm>
            <a:off x="22860" y="1889314"/>
            <a:ext cx="6273085" cy="4876800"/>
          </a:xfrm>
          <a:prstGeom prst="rect">
            <a:avLst/>
          </a:prstGeom>
        </p:spPr>
      </p:pic>
      <p:sp>
        <p:nvSpPr>
          <p:cNvPr id="3" name="Rectangle 2"/>
          <p:cNvSpPr/>
          <p:nvPr/>
        </p:nvSpPr>
        <p:spPr>
          <a:xfrm>
            <a:off x="205580" y="1055415"/>
            <a:ext cx="8713787" cy="830997"/>
          </a:xfrm>
          <a:prstGeom prst="rect">
            <a:avLst/>
          </a:prstGeom>
        </p:spPr>
        <p:txBody>
          <a:bodyPr wrap="square">
            <a:spAutoFit/>
          </a:bodyPr>
          <a:lstStyle/>
          <a:p>
            <a:r>
              <a:rPr lang="en-US" sz="2400" b="1" dirty="0"/>
              <a:t>Legislation</a:t>
            </a:r>
            <a:r>
              <a:rPr lang="en-US" sz="2400" dirty="0"/>
              <a:t>: Directive </a:t>
            </a:r>
            <a:r>
              <a:rPr lang="el-GR" sz="2400" dirty="0"/>
              <a:t>98/15/</a:t>
            </a:r>
            <a:r>
              <a:rPr lang="en-US" sz="2400" dirty="0"/>
              <a:t>EU “The Urban Waste Water Treatment 	Directive”</a:t>
            </a:r>
            <a:r>
              <a:rPr lang="el-GR" sz="2400" dirty="0"/>
              <a:t> </a:t>
            </a:r>
            <a:endParaRPr lang="en-US" sz="2400" dirty="0"/>
          </a:p>
        </p:txBody>
      </p:sp>
      <p:sp>
        <p:nvSpPr>
          <p:cNvPr id="4" name="Oval 3"/>
          <p:cNvSpPr/>
          <p:nvPr/>
        </p:nvSpPr>
        <p:spPr>
          <a:xfrm>
            <a:off x="2206902" y="3912200"/>
            <a:ext cx="2060298" cy="3549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3390900" y="1816045"/>
            <a:ext cx="4765101" cy="5023338"/>
          </a:xfrm>
          <a:prstGeom prst="rect">
            <a:avLst/>
          </a:prstGeom>
        </p:spPr>
      </p:pic>
      <p:sp>
        <p:nvSpPr>
          <p:cNvPr id="7" name="Rectangle 6"/>
          <p:cNvSpPr/>
          <p:nvPr/>
        </p:nvSpPr>
        <p:spPr>
          <a:xfrm>
            <a:off x="4724400" y="1404931"/>
            <a:ext cx="3931717" cy="461665"/>
          </a:xfrm>
          <a:prstGeom prst="rect">
            <a:avLst/>
          </a:prstGeom>
          <a:ln>
            <a:solidFill>
              <a:srgbClr val="002060"/>
            </a:solidFill>
          </a:ln>
        </p:spPr>
        <p:txBody>
          <a:bodyPr wrap="none">
            <a:spAutoFit/>
          </a:bodyPr>
          <a:lstStyle/>
          <a:p>
            <a:r>
              <a:rPr lang="en-US" sz="2400" b="1" dirty="0">
                <a:hlinkClick r:id="rId6"/>
              </a:rPr>
              <a:t>http://astikalimata.ypeka.gr/</a:t>
            </a:r>
            <a:endParaRPr lang="en-US" sz="2400" b="1" dirty="0"/>
          </a:p>
        </p:txBody>
      </p:sp>
      <p:pic>
        <p:nvPicPr>
          <p:cNvPr id="8" name="Picture 7"/>
          <p:cNvPicPr>
            <a:picLocks noChangeAspect="1"/>
          </p:cNvPicPr>
          <p:nvPr/>
        </p:nvPicPr>
        <p:blipFill>
          <a:blip r:embed="rId7"/>
          <a:stretch>
            <a:fillRect/>
          </a:stretch>
        </p:blipFill>
        <p:spPr>
          <a:xfrm>
            <a:off x="985837" y="2760098"/>
            <a:ext cx="7670280" cy="3656880"/>
          </a:xfrm>
          <a:prstGeom prst="rect">
            <a:avLst/>
          </a:prstGeom>
        </p:spPr>
      </p:pic>
    </p:spTree>
    <p:extLst>
      <p:ext uri="{BB962C8B-B14F-4D97-AF65-F5344CB8AC3E}">
        <p14:creationId xmlns:p14="http://schemas.microsoft.com/office/powerpoint/2010/main" val="8266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36398C-4BD4-46FF-82E1-2F497CD44021}"/>
              </a:ext>
            </a:extLst>
          </p:cNvPr>
          <p:cNvPicPr>
            <a:picLocks noChangeAspect="1"/>
          </p:cNvPicPr>
          <p:nvPr/>
        </p:nvPicPr>
        <p:blipFill>
          <a:blip r:embed="rId3"/>
          <a:stretch>
            <a:fillRect/>
          </a:stretch>
        </p:blipFill>
        <p:spPr>
          <a:xfrm>
            <a:off x="27721" y="27789"/>
            <a:ext cx="9144000" cy="5635184"/>
          </a:xfrm>
          <a:prstGeom prst="rect">
            <a:avLst/>
          </a:prstGeom>
        </p:spPr>
      </p:pic>
      <p:sp>
        <p:nvSpPr>
          <p:cNvPr id="3" name="Rectangle 2">
            <a:extLst>
              <a:ext uri="{FF2B5EF4-FFF2-40B4-BE49-F238E27FC236}">
                <a16:creationId xmlns:a16="http://schemas.microsoft.com/office/drawing/2014/main" id="{237F030D-D805-4729-914E-D29100A3C01C}"/>
              </a:ext>
            </a:extLst>
          </p:cNvPr>
          <p:cNvSpPr/>
          <p:nvPr/>
        </p:nvSpPr>
        <p:spPr>
          <a:xfrm>
            <a:off x="2411760" y="5877272"/>
            <a:ext cx="4724370" cy="646331"/>
          </a:xfrm>
          <a:prstGeom prst="rect">
            <a:avLst/>
          </a:prstGeom>
        </p:spPr>
        <p:txBody>
          <a:bodyPr wrap="none">
            <a:spAutoFit/>
          </a:bodyPr>
          <a:lstStyle/>
          <a:p>
            <a:r>
              <a:rPr lang="en-US" sz="3600" dirty="0">
                <a:hlinkClick r:id="rId4"/>
              </a:rPr>
              <a:t>http://floods.ypeka.gr/</a:t>
            </a:r>
            <a:endParaRPr lang="en-US" sz="3600" dirty="0"/>
          </a:p>
        </p:txBody>
      </p:sp>
    </p:spTree>
    <p:extLst>
      <p:ext uri="{BB962C8B-B14F-4D97-AF65-F5344CB8AC3E}">
        <p14:creationId xmlns:p14="http://schemas.microsoft.com/office/powerpoint/2010/main" val="2619019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haralampos\Downloads\critical_Infrastructure (1).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152400"/>
            <a:ext cx="4677770" cy="6510993"/>
          </a:xfrm>
          <a:prstGeom prst="rect">
            <a:avLst/>
          </a:prstGeom>
          <a:noFill/>
          <a:ln w="9525">
            <a:noFill/>
            <a:miter lim="800000"/>
            <a:headEnd/>
            <a:tailEnd/>
          </a:ln>
        </p:spPr>
      </p:pic>
    </p:spTree>
    <p:extLst>
      <p:ext uri="{BB962C8B-B14F-4D97-AF65-F5344CB8AC3E}">
        <p14:creationId xmlns:p14="http://schemas.microsoft.com/office/powerpoint/2010/main" val="2720890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srcRect/>
          <a:stretch>
            <a:fillRect/>
          </a:stretch>
        </p:blipFill>
        <p:spPr bwMode="auto">
          <a:xfrm>
            <a:off x="685800" y="228600"/>
            <a:ext cx="7848600" cy="6400800"/>
          </a:xfrm>
          <a:prstGeom prst="rect">
            <a:avLst/>
          </a:prstGeom>
          <a:noFill/>
          <a:ln w="9525">
            <a:noFill/>
            <a:miter lim="800000"/>
            <a:headEnd/>
            <a:tailEnd/>
          </a:ln>
        </p:spPr>
      </p:pic>
    </p:spTree>
    <p:extLst>
      <p:ext uri="{BB962C8B-B14F-4D97-AF65-F5344CB8AC3E}">
        <p14:creationId xmlns:p14="http://schemas.microsoft.com/office/powerpoint/2010/main" val="2519620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anagiotis\Desktop\Report_images\ortho-binarized.JPG"/>
          <p:cNvPicPr/>
          <p:nvPr/>
        </p:nvPicPr>
        <p:blipFill>
          <a:blip r:embed="rId3" cstate="email">
            <a:extLst>
              <a:ext uri="{28A0092B-C50C-407E-A947-70E740481C1C}">
                <a14:useLocalDpi xmlns:a14="http://schemas.microsoft.com/office/drawing/2010/main"/>
              </a:ext>
            </a:extLst>
          </a:blip>
          <a:stretch>
            <a:fillRect/>
          </a:stretch>
        </p:blipFill>
        <p:spPr bwMode="auto">
          <a:xfrm>
            <a:off x="304800" y="381000"/>
            <a:ext cx="8458200" cy="6172200"/>
          </a:xfrm>
          <a:prstGeom prst="rect">
            <a:avLst/>
          </a:prstGeom>
          <a:noFill/>
          <a:ln w="9525">
            <a:noFill/>
            <a:miter lim="800000"/>
            <a:headEnd/>
            <a:tailEnd/>
          </a:ln>
        </p:spPr>
      </p:pic>
    </p:spTree>
    <p:extLst>
      <p:ext uri="{BB962C8B-B14F-4D97-AF65-F5344CB8AC3E}">
        <p14:creationId xmlns:p14="http://schemas.microsoft.com/office/powerpoint/2010/main" val="114955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anagiotis\Desktop\water\Rater_images\pineios_flood_map.tif"/>
          <p:cNvPicPr/>
          <p:nvPr/>
        </p:nvPicPr>
        <p:blipFill>
          <a:blip r:embed="rId3" cstate="email">
            <a:extLst>
              <a:ext uri="{28A0092B-C50C-407E-A947-70E740481C1C}">
                <a14:useLocalDpi xmlns:a14="http://schemas.microsoft.com/office/drawing/2010/main"/>
              </a:ext>
            </a:extLst>
          </a:blip>
          <a:stretch>
            <a:fillRect/>
          </a:stretch>
        </p:blipFill>
        <p:spPr bwMode="auto">
          <a:xfrm>
            <a:off x="0" y="228600"/>
            <a:ext cx="9144000" cy="6324599"/>
          </a:xfrm>
          <a:prstGeom prst="rect">
            <a:avLst/>
          </a:prstGeom>
          <a:noFill/>
          <a:ln w="9525">
            <a:noFill/>
            <a:miter lim="800000"/>
            <a:headEnd/>
            <a:tailEnd/>
          </a:ln>
        </p:spPr>
      </p:pic>
    </p:spTree>
    <p:extLst>
      <p:ext uri="{BB962C8B-B14F-4D97-AF65-F5344CB8AC3E}">
        <p14:creationId xmlns:p14="http://schemas.microsoft.com/office/powerpoint/2010/main" val="2471447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10" descr="Background_bottom.jpg"/>
          <p:cNvPicPr>
            <a:picLocks noChangeAspect="1"/>
          </p:cNvPicPr>
          <p:nvPr/>
        </p:nvPicPr>
        <p:blipFill>
          <a:blip r:embed="rId2" cstate="print"/>
          <a:srcRect r="876"/>
          <a:stretch>
            <a:fillRect/>
          </a:stretch>
        </p:blipFill>
        <p:spPr bwMode="auto">
          <a:xfrm>
            <a:off x="-19050" y="0"/>
            <a:ext cx="9163050" cy="1052513"/>
          </a:xfrm>
          <a:prstGeom prst="rect">
            <a:avLst/>
          </a:prstGeom>
          <a:noFill/>
          <a:ln w="9525">
            <a:noFill/>
            <a:miter lim="800000"/>
            <a:headEnd/>
            <a:tailEnd/>
          </a:ln>
        </p:spPr>
      </p:pic>
      <p:sp>
        <p:nvSpPr>
          <p:cNvPr id="3076" name="Espace réservé du contenu 2"/>
          <p:cNvSpPr>
            <a:spLocks/>
          </p:cNvSpPr>
          <p:nvPr/>
        </p:nvSpPr>
        <p:spPr bwMode="auto">
          <a:xfrm>
            <a:off x="0" y="947056"/>
            <a:ext cx="9144000" cy="3251719"/>
          </a:xfrm>
          <a:prstGeom prst="rect">
            <a:avLst/>
          </a:prstGeom>
          <a:noFill/>
          <a:ln w="9525">
            <a:noFill/>
            <a:miter lim="800000"/>
            <a:headEnd/>
            <a:tailEnd/>
          </a:ln>
        </p:spPr>
        <p:txBody>
          <a:bodyPr/>
          <a:lstStyle/>
          <a:p>
            <a:pPr marL="514350" indent="-514350">
              <a:spcBef>
                <a:spcPct val="20000"/>
              </a:spcBef>
              <a:buClr>
                <a:srgbClr val="4092C2"/>
              </a:buClr>
              <a:buFontTx/>
              <a:buChar char="•"/>
            </a:pPr>
            <a:endParaRPr lang="en-US" sz="2400" dirty="0"/>
          </a:p>
          <a:p>
            <a:pPr marL="514350" indent="-514350">
              <a:spcBef>
                <a:spcPct val="20000"/>
              </a:spcBef>
              <a:buClr>
                <a:srgbClr val="4092C2"/>
              </a:buClr>
              <a:buFontTx/>
              <a:buChar char="•"/>
            </a:pPr>
            <a:r>
              <a:rPr lang="en-US" sz="2400" b="1" dirty="0"/>
              <a:t>Database</a:t>
            </a:r>
            <a:r>
              <a:rPr lang="en-US" sz="2400" dirty="0"/>
              <a:t> is a collection of information organized in such a way that a computer program can quickly select desired pieces of data. </a:t>
            </a:r>
          </a:p>
          <a:p>
            <a:pPr marL="514350" indent="-514350">
              <a:spcBef>
                <a:spcPct val="20000"/>
              </a:spcBef>
              <a:buClr>
                <a:srgbClr val="4092C2"/>
              </a:buClr>
              <a:buFontTx/>
              <a:buChar char="•"/>
            </a:pPr>
            <a:endParaRPr lang="en-US" sz="2400" dirty="0"/>
          </a:p>
          <a:p>
            <a:pPr marL="514350" indent="-514350">
              <a:spcBef>
                <a:spcPct val="20000"/>
              </a:spcBef>
              <a:buClr>
                <a:srgbClr val="4092C2"/>
              </a:buClr>
              <a:buFontTx/>
              <a:buChar char="•"/>
            </a:pPr>
            <a:r>
              <a:rPr lang="en-US" sz="2400" b="1" dirty="0" err="1"/>
              <a:t>Geodatabase</a:t>
            </a:r>
            <a:r>
              <a:rPr lang="en-US" sz="2400" dirty="0"/>
              <a:t> is the common data storage and management framework for </a:t>
            </a:r>
            <a:r>
              <a:rPr lang="en-US" sz="2400" dirty="0" err="1"/>
              <a:t>ArcGIS</a:t>
            </a:r>
            <a:r>
              <a:rPr lang="en-US" sz="2400" dirty="0"/>
              <a:t>. It combines "geo" (spatial data) with "database" (data repository) to create a central data repository for spatial data storage and management. </a:t>
            </a:r>
          </a:p>
          <a:p>
            <a:pPr marL="514350" indent="-514350">
              <a:spcBef>
                <a:spcPct val="20000"/>
              </a:spcBef>
              <a:buClr>
                <a:srgbClr val="4092C2"/>
              </a:buClr>
              <a:buFontTx/>
              <a:buChar char="•"/>
            </a:pPr>
            <a:endParaRPr lang="en-US" sz="2400" dirty="0"/>
          </a:p>
          <a:p>
            <a:pPr marL="514350" indent="-514350">
              <a:spcBef>
                <a:spcPct val="20000"/>
              </a:spcBef>
              <a:buClr>
                <a:srgbClr val="4092C2"/>
              </a:buClr>
              <a:buFontTx/>
              <a:buChar char="•"/>
            </a:pPr>
            <a:r>
              <a:rPr lang="en-US" sz="2400" dirty="0"/>
              <a:t>The serving of </a:t>
            </a:r>
            <a:r>
              <a:rPr lang="en-US" sz="2400" dirty="0" err="1"/>
              <a:t>georeferenced</a:t>
            </a:r>
            <a:r>
              <a:rPr lang="en-US" sz="2400" dirty="0"/>
              <a:t> data that are stored in </a:t>
            </a:r>
            <a:r>
              <a:rPr lang="en-US" sz="2400" dirty="0" err="1"/>
              <a:t>geodatabases</a:t>
            </a:r>
            <a:r>
              <a:rPr lang="en-US" sz="2400" dirty="0"/>
              <a:t> over the Internet is based on the technology known as </a:t>
            </a:r>
            <a:r>
              <a:rPr lang="en-US" sz="2400" b="1" dirty="0"/>
              <a:t>Web Map Service (WMS).</a:t>
            </a:r>
            <a:endParaRPr lang="fr-FR" sz="2400" b="1" dirty="0"/>
          </a:p>
          <a:p>
            <a:pPr marL="514350" indent="-514350">
              <a:spcBef>
                <a:spcPct val="20000"/>
              </a:spcBef>
              <a:buClr>
                <a:srgbClr val="4092C2"/>
              </a:buClr>
              <a:buFontTx/>
              <a:buChar char="•"/>
            </a:pPr>
            <a:endParaRPr lang="en-US" sz="2400" dirty="0"/>
          </a:p>
          <a:p>
            <a:pPr marL="514350" indent="-514350">
              <a:spcBef>
                <a:spcPct val="20000"/>
              </a:spcBef>
              <a:buClr>
                <a:srgbClr val="4092C2"/>
              </a:buClr>
              <a:buFontTx/>
              <a:buChar char="•"/>
            </a:pPr>
            <a:endParaRPr lang="en-US" sz="2400" dirty="0"/>
          </a:p>
        </p:txBody>
      </p:sp>
      <p:sp>
        <p:nvSpPr>
          <p:cNvPr id="3078" name="Titre 1"/>
          <p:cNvSpPr>
            <a:spLocks/>
          </p:cNvSpPr>
          <p:nvPr/>
        </p:nvSpPr>
        <p:spPr bwMode="auto">
          <a:xfrm>
            <a:off x="179388" y="76200"/>
            <a:ext cx="8713787" cy="865187"/>
          </a:xfrm>
          <a:prstGeom prst="rect">
            <a:avLst/>
          </a:prstGeom>
          <a:noFill/>
          <a:ln w="9525">
            <a:noFill/>
            <a:miter lim="800000"/>
            <a:headEnd/>
            <a:tailEnd/>
          </a:ln>
        </p:spPr>
        <p:txBody>
          <a:bodyPr anchor="ctr"/>
          <a:lstStyle/>
          <a:p>
            <a:pPr algn="ctr"/>
            <a:r>
              <a:rPr lang="en-US" sz="4000" dirty="0">
                <a:solidFill>
                  <a:schemeClr val="bg1"/>
                </a:solidFill>
              </a:rPr>
              <a:t>Use of GIS for the creation of </a:t>
            </a:r>
            <a:r>
              <a:rPr lang="en-US" sz="4000" dirty="0" err="1">
                <a:solidFill>
                  <a:schemeClr val="bg1"/>
                </a:solidFill>
              </a:rPr>
              <a:t>geodatabases</a:t>
            </a:r>
            <a:endParaRPr lang="fr-FR" sz="4000" dirty="0">
              <a:solidFill>
                <a:schemeClr val="bg1"/>
              </a:solidFill>
            </a:endParaRPr>
          </a:p>
        </p:txBody>
      </p:sp>
      <p:cxnSp>
        <p:nvCxnSpPr>
          <p:cNvPr id="2" name="Connecteur droit 4"/>
          <p:cNvCxnSpPr/>
          <p:nvPr/>
        </p:nvCxnSpPr>
        <p:spPr>
          <a:xfrm>
            <a:off x="0" y="10541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083" name="Picture 22" descr="Full_RGB-70%_5"/>
          <p:cNvPicPr>
            <a:picLocks noChangeAspect="1" noChangeArrowheads="1"/>
          </p:cNvPicPr>
          <p:nvPr/>
        </p:nvPicPr>
        <p:blipFill>
          <a:blip r:embed="rId3" cstate="print"/>
          <a:srcRect/>
          <a:stretch>
            <a:fillRect/>
          </a:stretch>
        </p:blipFill>
        <p:spPr bwMode="auto">
          <a:xfrm>
            <a:off x="2614613" y="6265863"/>
            <a:ext cx="1831975" cy="431800"/>
          </a:xfrm>
          <a:prstGeom prst="rect">
            <a:avLst/>
          </a:prstGeom>
          <a:noFill/>
          <a:ln w="9525">
            <a:noFill/>
            <a:miter lim="800000"/>
            <a:headEnd/>
            <a:tailEnd/>
          </a:ln>
        </p:spPr>
      </p:pic>
      <p:cxnSp>
        <p:nvCxnSpPr>
          <p:cNvPr id="5" name="Connecteur droit 4"/>
          <p:cNvCxnSpPr/>
          <p:nvPr/>
        </p:nvCxnSpPr>
        <p:spPr>
          <a:xfrm>
            <a:off x="0" y="6162675"/>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087" name="Picture 15" descr="MCAG-h"/>
          <p:cNvPicPr>
            <a:picLocks noChangeAspect="1" noChangeArrowheads="1"/>
          </p:cNvPicPr>
          <p:nvPr/>
        </p:nvPicPr>
        <p:blipFill>
          <a:blip r:embed="rId4" cstate="print"/>
          <a:srcRect/>
          <a:stretch>
            <a:fillRect/>
          </a:stretch>
        </p:blipFill>
        <p:spPr bwMode="auto">
          <a:xfrm>
            <a:off x="4740275" y="6288088"/>
            <a:ext cx="1598613" cy="501650"/>
          </a:xfrm>
          <a:prstGeom prst="rect">
            <a:avLst/>
          </a:prstGeom>
          <a:noFill/>
        </p:spPr>
      </p:pic>
    </p:spTree>
    <p:extLst>
      <p:ext uri="{BB962C8B-B14F-4D97-AF65-F5344CB8AC3E}">
        <p14:creationId xmlns:p14="http://schemas.microsoft.com/office/powerpoint/2010/main" val="3970342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28600" y="995113"/>
            <a:ext cx="8639175" cy="5786687"/>
          </a:xfrm>
          <a:prstGeom prst="rect">
            <a:avLst/>
          </a:prstGeom>
          <a:noFill/>
          <a:ln w="9525">
            <a:noFill/>
            <a:miter lim="800000"/>
            <a:headEnd/>
            <a:tailEnd/>
          </a:ln>
        </p:spPr>
      </p:pic>
      <p:sp>
        <p:nvSpPr>
          <p:cNvPr id="3" name="Rectangle 4"/>
          <p:cNvSpPr>
            <a:spLocks noChangeArrowheads="1"/>
          </p:cNvSpPr>
          <p:nvPr/>
        </p:nvSpPr>
        <p:spPr bwMode="auto">
          <a:xfrm>
            <a:off x="0" y="0"/>
            <a:ext cx="9144000" cy="838200"/>
          </a:xfrm>
          <a:prstGeom prst="rect">
            <a:avLst/>
          </a:prstGeom>
          <a:solidFill>
            <a:schemeClr val="accent1">
              <a:lumMod val="60000"/>
              <a:lumOff val="40000"/>
            </a:schemeClr>
          </a:solidFill>
        </p:spPr>
        <p:txBody>
          <a:bodyPr vert="horz" lIns="91440" tIns="45720" rIns="91440" bIns="45720" rtlCol="0" anchor="ctr">
            <a:normAutofit/>
          </a:bodyPr>
          <a:lstStyle/>
          <a:p>
            <a:pPr algn="ctr">
              <a:spcBef>
                <a:spcPct val="0"/>
              </a:spcBef>
            </a:pPr>
            <a:r>
              <a:rPr lang="en-US" sz="4000" b="1" dirty="0" err="1">
                <a:solidFill>
                  <a:schemeClr val="bg1"/>
                </a:solidFill>
                <a:latin typeface="+mj-lt"/>
                <a:ea typeface="+mj-ea"/>
                <a:cs typeface="+mj-cs"/>
              </a:rPr>
              <a:t>WebGIS</a:t>
            </a:r>
            <a:r>
              <a:rPr lang="en-US" sz="4000" b="1" dirty="0">
                <a:solidFill>
                  <a:schemeClr val="bg1"/>
                </a:solidFill>
                <a:latin typeface="+mj-lt"/>
                <a:ea typeface="+mj-ea"/>
                <a:cs typeface="+mj-cs"/>
              </a:rPr>
              <a:t> for real time monitoring </a:t>
            </a:r>
          </a:p>
        </p:txBody>
      </p:sp>
      <p:grpSp>
        <p:nvGrpSpPr>
          <p:cNvPr id="5" name="Group 8"/>
          <p:cNvGrpSpPr/>
          <p:nvPr/>
        </p:nvGrpSpPr>
        <p:grpSpPr>
          <a:xfrm>
            <a:off x="304800" y="4724400"/>
            <a:ext cx="3429000" cy="1981200"/>
            <a:chOff x="304800" y="4724400"/>
            <a:chExt cx="3429000" cy="1981200"/>
          </a:xfrm>
        </p:grpSpPr>
        <p:pic>
          <p:nvPicPr>
            <p:cNvPr id="4" name="Εικόνα 11"/>
            <p:cNvPicPr/>
            <p:nvPr/>
          </p:nvPicPr>
          <p:blipFill>
            <a:blip r:embed="rId3" cstate="screen"/>
            <a:srcRect/>
            <a:stretch>
              <a:fillRect/>
            </a:stretch>
          </p:blipFill>
          <p:spPr bwMode="auto">
            <a:xfrm>
              <a:off x="304800" y="4724400"/>
              <a:ext cx="2743200" cy="1981200"/>
            </a:xfrm>
            <a:prstGeom prst="rect">
              <a:avLst/>
            </a:prstGeom>
            <a:noFill/>
            <a:ln w="9525">
              <a:noFill/>
              <a:miter lim="800000"/>
              <a:headEnd/>
              <a:tailEnd/>
            </a:ln>
          </p:spPr>
        </p:pic>
        <p:cxnSp>
          <p:nvCxnSpPr>
            <p:cNvPr id="6" name="Straight Arrow Connector 5"/>
            <p:cNvCxnSpPr/>
            <p:nvPr/>
          </p:nvCxnSpPr>
          <p:spPr>
            <a:xfrm flipH="1">
              <a:off x="3124200" y="4953000"/>
              <a:ext cx="609600" cy="60960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569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35" y="82295"/>
            <a:ext cx="8720329" cy="6693409"/>
          </a:xfrm>
          <a:prstGeom prst="rect">
            <a:avLst/>
          </a:prstGeom>
        </p:spPr>
      </p:pic>
      <p:sp>
        <p:nvSpPr>
          <p:cNvPr id="1026" name="Text Box 2"/>
          <p:cNvSpPr txBox="1">
            <a:spLocks noChangeArrowheads="1"/>
          </p:cNvSpPr>
          <p:nvPr/>
        </p:nvSpPr>
        <p:spPr bwMode="auto">
          <a:xfrm>
            <a:off x="1447800" y="4377013"/>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bs-Latn-BA" sz="1100" dirty="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p>
        </p:txBody>
      </p:sp>
      <p:sp>
        <p:nvSpPr>
          <p:cNvPr id="7" name="Subtitle 2"/>
          <p:cNvSpPr>
            <a:spLocks noGrp="1"/>
          </p:cNvSpPr>
          <p:nvPr>
            <p:ph type="subTitle" idx="1"/>
          </p:nvPr>
        </p:nvSpPr>
        <p:spPr>
          <a:xfrm>
            <a:off x="1237129" y="1709738"/>
            <a:ext cx="6400800" cy="1143000"/>
          </a:xfrm>
        </p:spPr>
        <p:txBody>
          <a:bodyPr/>
          <a:lstStyle/>
          <a:p>
            <a:r>
              <a:rPr lang="en-US"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Opportunities for WRM in the WB</a:t>
            </a:r>
            <a:endParaRPr lang="bs-Latn-BA"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8" name="Title 1"/>
          <p:cNvSpPr txBox="1">
            <a:spLocks/>
          </p:cNvSpPr>
          <p:nvPr/>
        </p:nvSpPr>
        <p:spPr>
          <a:xfrm>
            <a:off x="551329" y="2788729"/>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itchFamily="34" charset="0"/>
                <a:cs typeface="Calibri Light" pitchFamily="34" charset="0"/>
              </a:rPr>
              <a:t>Skoulikaris </a:t>
            </a:r>
            <a:r>
              <a:rPr lang="en-US" sz="1800" dirty="0" err="1">
                <a:solidFill>
                  <a:schemeClr val="accent1">
                    <a:lumMod val="75000"/>
                  </a:schemeClr>
                </a:solidFill>
                <a:latin typeface="Calibri Light" pitchFamily="34" charset="0"/>
                <a:cs typeface="Calibri Light" pitchFamily="34" charset="0"/>
              </a:rPr>
              <a:t>Haris</a:t>
            </a:r>
            <a:endParaRPr lang="sr-Latn-BA" sz="1800" dirty="0">
              <a:solidFill>
                <a:schemeClr val="accent1">
                  <a:lumMod val="75000"/>
                </a:schemeClr>
              </a:solidFill>
              <a:latin typeface="Calibri Light" pitchFamily="34" charset="0"/>
              <a:cs typeface="Calibri Light" pitchFamily="34" charset="0"/>
            </a:endParaRPr>
          </a:p>
          <a:p>
            <a:r>
              <a:rPr lang="en-US" sz="1800" dirty="0">
                <a:solidFill>
                  <a:schemeClr val="accent1">
                    <a:lumMod val="75000"/>
                  </a:schemeClr>
                </a:solidFill>
                <a:latin typeface="Calibri Light" pitchFamily="34" charset="0"/>
                <a:cs typeface="Calibri Light" pitchFamily="34" charset="0"/>
              </a:rPr>
              <a:t>Aristotle University of Thessaloniki</a:t>
            </a:r>
            <a:endParaRPr lang="bs-Latn-BA" sz="1800" dirty="0">
              <a:solidFill>
                <a:schemeClr val="accent1">
                  <a:lumMod val="75000"/>
                </a:schemeClr>
              </a:solidFill>
              <a:latin typeface="Calibri Light" pitchFamily="34" charset="0"/>
              <a:cs typeface="Calibri Light" pitchFamily="34" charset="0"/>
            </a:endParaRPr>
          </a:p>
        </p:txBody>
      </p:sp>
      <p:sp>
        <p:nvSpPr>
          <p:cNvPr id="9" name="Title 1"/>
          <p:cNvSpPr txBox="1">
            <a:spLocks/>
          </p:cNvSpPr>
          <p:nvPr/>
        </p:nvSpPr>
        <p:spPr>
          <a:xfrm>
            <a:off x="551329" y="3700178"/>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itchFamily="34" charset="0"/>
                <a:cs typeface="Calibri Light" pitchFamily="34" charset="0"/>
              </a:rPr>
              <a:t>Workshop on innovative practices in the EU water sector: barriers and opportunities </a:t>
            </a:r>
            <a:r>
              <a:rPr lang="sr-Latn-BA" sz="1800" dirty="0">
                <a:solidFill>
                  <a:schemeClr val="accent1">
                    <a:lumMod val="75000"/>
                  </a:schemeClr>
                </a:solidFill>
                <a:latin typeface="Calibri Light" pitchFamily="34" charset="0"/>
                <a:cs typeface="Calibri Light" pitchFamily="34" charset="0"/>
              </a:rPr>
              <a:t>/ </a:t>
            </a:r>
            <a:r>
              <a:rPr lang="en-US" sz="1800" dirty="0">
                <a:solidFill>
                  <a:schemeClr val="accent1">
                    <a:lumMod val="75000"/>
                  </a:schemeClr>
                </a:solidFill>
                <a:latin typeface="Calibri Light" pitchFamily="34" charset="0"/>
                <a:cs typeface="Calibri Light" pitchFamily="34" charset="0"/>
              </a:rPr>
              <a:t>Vienna, 8-10 May 2019 </a:t>
            </a:r>
            <a:endParaRPr lang="bs-Latn-BA" sz="1800" dirty="0">
              <a:solidFill>
                <a:schemeClr val="accent1">
                  <a:lumMod val="75000"/>
                </a:schemeClr>
              </a:solidFill>
              <a:latin typeface="Calibri Light" pitchFamily="34" charset="0"/>
              <a:cs typeface="Calibri Light" pitchFamily="34" charset="0"/>
            </a:endParaRPr>
          </a:p>
        </p:txBody>
      </p:sp>
      <p:pic>
        <p:nvPicPr>
          <p:cNvPr id="10" name="Picture 3">
            <a:extLst>
              <a:ext uri="{FF2B5EF4-FFF2-40B4-BE49-F238E27FC236}">
                <a16:creationId xmlns:a16="http://schemas.microsoft.com/office/drawing/2014/main" id="{AC0EB697-799C-4E0B-8DC0-6CEE5AE103E3}"/>
              </a:ext>
            </a:extLst>
          </p:cNvPr>
          <p:cNvPicPr>
            <a:picLocks noChangeAspect="1" noChangeArrowheads="1"/>
          </p:cNvPicPr>
          <p:nvPr/>
        </p:nvPicPr>
        <p:blipFill>
          <a:blip r:embed="rId4" cstate="print"/>
          <a:srcRect/>
          <a:stretch>
            <a:fillRect/>
          </a:stretch>
        </p:blipFill>
        <p:spPr bwMode="auto">
          <a:xfrm>
            <a:off x="251520" y="5187725"/>
            <a:ext cx="2908888" cy="997202"/>
          </a:xfrm>
          <a:prstGeom prst="rect">
            <a:avLst/>
          </a:prstGeom>
          <a:noFill/>
          <a:ln w="9525">
            <a:noFill/>
            <a:miter lim="800000"/>
            <a:headEnd/>
            <a:tailEnd/>
          </a:ln>
        </p:spPr>
      </p:pic>
    </p:spTree>
    <p:extLst>
      <p:ext uri="{BB962C8B-B14F-4D97-AF65-F5344CB8AC3E}">
        <p14:creationId xmlns:p14="http://schemas.microsoft.com/office/powerpoint/2010/main" val="1606879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Nik\Downloads\FRIEND-Water2014\Clipboard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8458200" cy="5029200"/>
          </a:xfrm>
          <a:prstGeom prst="rect">
            <a:avLst/>
          </a:prstGeom>
          <a:noFill/>
          <a:ln>
            <a:noFill/>
          </a:ln>
        </p:spPr>
      </p:pic>
      <p:sp>
        <p:nvSpPr>
          <p:cNvPr id="3" name="Rectangle 4"/>
          <p:cNvSpPr>
            <a:spLocks noChangeArrowheads="1"/>
          </p:cNvSpPr>
          <p:nvPr/>
        </p:nvSpPr>
        <p:spPr bwMode="auto">
          <a:xfrm>
            <a:off x="0" y="0"/>
            <a:ext cx="9144000" cy="838200"/>
          </a:xfrm>
          <a:prstGeom prst="rect">
            <a:avLst/>
          </a:prstGeom>
          <a:solidFill>
            <a:schemeClr val="accent1">
              <a:lumMod val="60000"/>
              <a:lumOff val="40000"/>
            </a:schemeClr>
          </a:solidFill>
        </p:spPr>
        <p:txBody>
          <a:bodyPr vert="horz" lIns="91440" tIns="45720" rIns="91440" bIns="45720" rtlCol="0" anchor="ctr">
            <a:normAutofit/>
          </a:bodyPr>
          <a:lstStyle/>
          <a:p>
            <a:pPr algn="ctr">
              <a:spcBef>
                <a:spcPct val="0"/>
              </a:spcBef>
            </a:pPr>
            <a:r>
              <a:rPr lang="en-US" sz="4000" b="1" dirty="0" err="1">
                <a:solidFill>
                  <a:schemeClr val="bg1"/>
                </a:solidFill>
                <a:latin typeface="+mj-lt"/>
                <a:ea typeface="+mj-ea"/>
                <a:cs typeface="+mj-cs"/>
              </a:rPr>
              <a:t>WebGIS</a:t>
            </a:r>
            <a:r>
              <a:rPr lang="en-US" sz="4000" b="1" dirty="0">
                <a:solidFill>
                  <a:schemeClr val="bg1"/>
                </a:solidFill>
                <a:latin typeface="+mj-lt"/>
                <a:ea typeface="+mj-ea"/>
                <a:cs typeface="+mj-cs"/>
              </a:rPr>
              <a:t> for real time monitoring </a:t>
            </a:r>
          </a:p>
        </p:txBody>
      </p:sp>
      <p:sp>
        <p:nvSpPr>
          <p:cNvPr id="4" name="Rectangle 3"/>
          <p:cNvSpPr/>
          <p:nvPr/>
        </p:nvSpPr>
        <p:spPr>
          <a:xfrm>
            <a:off x="76200" y="5934670"/>
            <a:ext cx="8839200" cy="923330"/>
          </a:xfrm>
          <a:prstGeom prst="rect">
            <a:avLst/>
          </a:prstGeom>
        </p:spPr>
        <p:txBody>
          <a:bodyPr wrap="square">
            <a:spAutoFit/>
          </a:bodyPr>
          <a:lstStyle/>
          <a:p>
            <a:r>
              <a:rPr lang="en-GB" dirty="0"/>
              <a:t>Illustration of monitoring stations and their operational status, and the area’s vulnerability to floods for the Greek part of the </a:t>
            </a:r>
            <a:r>
              <a:rPr lang="en-GB" dirty="0" err="1"/>
              <a:t>Strymon</a:t>
            </a:r>
            <a:r>
              <a:rPr lang="en-GB" dirty="0"/>
              <a:t> </a:t>
            </a:r>
            <a:r>
              <a:rPr lang="en-GB" dirty="0" err="1"/>
              <a:t>transboundary</a:t>
            </a:r>
            <a:r>
              <a:rPr lang="en-GB" dirty="0"/>
              <a:t> river basin (</a:t>
            </a:r>
            <a:r>
              <a:rPr lang="en-GB" dirty="0" err="1"/>
              <a:t>Skoulikaris</a:t>
            </a:r>
            <a:r>
              <a:rPr lang="en-GB" dirty="0"/>
              <a:t> et al., 2014-IAHS Publications 363)</a:t>
            </a:r>
            <a:endParaRPr lang="en-US" dirty="0"/>
          </a:p>
        </p:txBody>
      </p:sp>
    </p:spTree>
    <p:extLst>
      <p:ext uri="{BB962C8B-B14F-4D97-AF65-F5344CB8AC3E}">
        <p14:creationId xmlns:p14="http://schemas.microsoft.com/office/powerpoint/2010/main" val="884587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814263"/>
            <a:ext cx="9144000" cy="4724524"/>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pic>
        <p:nvPicPr>
          <p:cNvPr id="4100" name="Picture 4"/>
          <p:cNvPicPr>
            <a:picLocks noChangeAspect="1" noChangeArrowheads="1"/>
          </p:cNvPicPr>
          <p:nvPr/>
        </p:nvPicPr>
        <p:blipFill>
          <a:blip r:embed="rId3" cstate="print"/>
          <a:srcRect/>
          <a:stretch>
            <a:fillRect/>
          </a:stretch>
        </p:blipFill>
        <p:spPr bwMode="auto">
          <a:xfrm>
            <a:off x="0" y="1838139"/>
            <a:ext cx="9144000" cy="4339182"/>
          </a:xfrm>
          <a:prstGeom prst="rect">
            <a:avLst/>
          </a:prstGeom>
          <a:noFill/>
          <a:ln w="9525">
            <a:noFill/>
            <a:miter lim="800000"/>
            <a:headEnd/>
            <a:tailEnd/>
          </a:ln>
        </p:spPr>
      </p:pic>
    </p:spTree>
    <p:extLst>
      <p:ext uri="{BB962C8B-B14F-4D97-AF65-F5344CB8AC3E}">
        <p14:creationId xmlns:p14="http://schemas.microsoft.com/office/powerpoint/2010/main" val="5737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linds(horizontal)">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164346" y="304800"/>
            <a:ext cx="8979654" cy="6364889"/>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304800"/>
            <a:ext cx="9144000" cy="6342117"/>
          </a:xfrm>
          <a:prstGeom prst="rect">
            <a:avLst/>
          </a:prstGeom>
          <a:noFill/>
          <a:ln w="9525">
            <a:noFill/>
            <a:miter lim="800000"/>
            <a:headEnd/>
            <a:tailEnd/>
          </a:ln>
        </p:spPr>
      </p:pic>
    </p:spTree>
    <p:extLst>
      <p:ext uri="{BB962C8B-B14F-4D97-AF65-F5344CB8AC3E}">
        <p14:creationId xmlns:p14="http://schemas.microsoft.com/office/powerpoint/2010/main" val="287626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linds(horizontal)">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0" descr="Background_bottom.jpg"/>
          <p:cNvPicPr>
            <a:picLocks noChangeAspect="1"/>
          </p:cNvPicPr>
          <p:nvPr/>
        </p:nvPicPr>
        <p:blipFill>
          <a:blip r:embed="rId3" cstate="print"/>
          <a:srcRect r="876"/>
          <a:stretch>
            <a:fillRect/>
          </a:stretch>
        </p:blipFill>
        <p:spPr bwMode="auto">
          <a:xfrm>
            <a:off x="-19050" y="1233487"/>
            <a:ext cx="9163050" cy="1052513"/>
          </a:xfrm>
          <a:prstGeom prst="rect">
            <a:avLst/>
          </a:prstGeom>
          <a:noFill/>
          <a:ln w="9525">
            <a:noFill/>
            <a:miter lim="800000"/>
            <a:headEnd/>
            <a:tailEnd/>
          </a:ln>
        </p:spPr>
      </p:pic>
      <p:sp>
        <p:nvSpPr>
          <p:cNvPr id="7" name="Rectangle 2"/>
          <p:cNvSpPr>
            <a:spLocks noGrp="1" noChangeArrowheads="1"/>
          </p:cNvSpPr>
          <p:nvPr>
            <p:ph type="title"/>
          </p:nvPr>
        </p:nvSpPr>
        <p:spPr>
          <a:xfrm>
            <a:off x="0" y="1385887"/>
            <a:ext cx="9144000" cy="792162"/>
          </a:xfrm>
        </p:spPr>
        <p:txBody>
          <a:bodyPr>
            <a:normAutofit fontScale="90000"/>
          </a:bodyPr>
          <a:lstStyle/>
          <a:p>
            <a:r>
              <a:rPr lang="en-US" sz="3600" b="1" dirty="0">
                <a:solidFill>
                  <a:schemeClr val="bg1"/>
                </a:solidFill>
              </a:rPr>
              <a:t>Remote sensing and GIS for water resources management</a:t>
            </a:r>
            <a:endParaRPr lang="el-GR" sz="3600" b="1" dirty="0">
              <a:solidFill>
                <a:schemeClr val="bg1"/>
              </a:solidFill>
            </a:endParaRPr>
          </a:p>
        </p:txBody>
      </p:sp>
      <p:pic>
        <p:nvPicPr>
          <p:cNvPr id="43010" name="Picture 2"/>
          <p:cNvPicPr>
            <a:picLocks noChangeAspect="1" noChangeArrowheads="1"/>
          </p:cNvPicPr>
          <p:nvPr/>
        </p:nvPicPr>
        <p:blipFill>
          <a:blip r:embed="rId4" cstate="print"/>
          <a:srcRect/>
          <a:stretch>
            <a:fillRect/>
          </a:stretch>
        </p:blipFill>
        <p:spPr bwMode="auto">
          <a:xfrm>
            <a:off x="1447800" y="2343150"/>
            <a:ext cx="6019800" cy="4514850"/>
          </a:xfrm>
          <a:prstGeom prst="rect">
            <a:avLst/>
          </a:prstGeom>
          <a:noFill/>
          <a:ln w="9525">
            <a:noFill/>
            <a:miter lim="800000"/>
            <a:headEnd/>
            <a:tailEnd/>
          </a:ln>
        </p:spPr>
      </p:pic>
    </p:spTree>
    <p:extLst>
      <p:ext uri="{BB962C8B-B14F-4D97-AF65-F5344CB8AC3E}">
        <p14:creationId xmlns:p14="http://schemas.microsoft.com/office/powerpoint/2010/main" val="1279023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0" descr="Background_bottom.jpg"/>
          <p:cNvPicPr>
            <a:picLocks noChangeAspect="1"/>
          </p:cNvPicPr>
          <p:nvPr/>
        </p:nvPicPr>
        <p:blipFill>
          <a:blip r:embed="rId2" cstate="email">
            <a:extLst>
              <a:ext uri="{28A0092B-C50C-407E-A947-70E740481C1C}">
                <a14:useLocalDpi xmlns:a14="http://schemas.microsoft.com/office/drawing/2010/main"/>
              </a:ext>
            </a:extLst>
          </a:blip>
          <a:srcRect r="876"/>
          <a:stretch>
            <a:fillRect/>
          </a:stretch>
        </p:blipFill>
        <p:spPr bwMode="auto">
          <a:xfrm>
            <a:off x="-19050" y="0"/>
            <a:ext cx="9163050" cy="1052513"/>
          </a:xfrm>
          <a:prstGeom prst="rect">
            <a:avLst/>
          </a:prstGeom>
          <a:noFill/>
          <a:ln w="9525">
            <a:noFill/>
            <a:miter lim="800000"/>
            <a:headEnd/>
            <a:tailEnd/>
          </a:ln>
        </p:spPr>
      </p:pic>
      <p:graphicFrame>
        <p:nvGraphicFramePr>
          <p:cNvPr id="2" name="Table 1"/>
          <p:cNvGraphicFramePr>
            <a:graphicFrameLocks noGrp="1"/>
          </p:cNvGraphicFramePr>
          <p:nvPr/>
        </p:nvGraphicFramePr>
        <p:xfrm>
          <a:off x="228600" y="2614196"/>
          <a:ext cx="8534400" cy="3329404"/>
        </p:xfrm>
        <a:graphic>
          <a:graphicData uri="http://schemas.openxmlformats.org/drawingml/2006/table">
            <a:tbl>
              <a:tblPr>
                <a:tableStyleId>{B301B821-A1FF-4177-AEE7-76D212191A09}</a:tableStyleId>
              </a:tblPr>
              <a:tblGrid>
                <a:gridCol w="2348917">
                  <a:extLst>
                    <a:ext uri="{9D8B030D-6E8A-4147-A177-3AD203B41FA5}">
                      <a16:colId xmlns:a16="http://schemas.microsoft.com/office/drawing/2014/main" val="20000"/>
                    </a:ext>
                  </a:extLst>
                </a:gridCol>
                <a:gridCol w="6185483">
                  <a:extLst>
                    <a:ext uri="{9D8B030D-6E8A-4147-A177-3AD203B41FA5}">
                      <a16:colId xmlns:a16="http://schemas.microsoft.com/office/drawing/2014/main" val="20001"/>
                    </a:ext>
                  </a:extLst>
                </a:gridCol>
              </a:tblGrid>
              <a:tr h="238380">
                <a:tc>
                  <a:txBody>
                    <a:bodyPr/>
                    <a:lstStyle/>
                    <a:p>
                      <a:r>
                        <a:rPr lang="en-US" sz="1800" b="1" dirty="0"/>
                        <a:t>Tool</a:t>
                      </a:r>
                    </a:p>
                  </a:txBody>
                  <a:tcPr marL="68881" marR="68881" marT="34441" marB="34441" anchor="ctr"/>
                </a:tc>
                <a:tc>
                  <a:txBody>
                    <a:bodyPr/>
                    <a:lstStyle/>
                    <a:p>
                      <a:r>
                        <a:rPr lang="en-US" sz="1800" b="1" dirty="0"/>
                        <a:t>Description</a:t>
                      </a:r>
                    </a:p>
                  </a:txBody>
                  <a:tcPr marL="68881" marR="68881" marT="34441" marB="34441" anchor="ctr"/>
                </a:tc>
                <a:extLst>
                  <a:ext uri="{0D108BD9-81ED-4DB2-BD59-A6C34878D82A}">
                    <a16:rowId xmlns:a16="http://schemas.microsoft.com/office/drawing/2014/main" val="10000"/>
                  </a:ext>
                </a:extLst>
              </a:tr>
              <a:tr h="756589">
                <a:tc>
                  <a:txBody>
                    <a:bodyPr/>
                    <a:lstStyle/>
                    <a:p>
                      <a:r>
                        <a:rPr lang="en-US" sz="1800" dirty="0">
                          <a:hlinkClick r:id="rId3"/>
                        </a:rPr>
                        <a:t>Frequency</a:t>
                      </a:r>
                      <a:r>
                        <a:rPr lang="en-US" sz="1800" dirty="0"/>
                        <a:t> </a:t>
                      </a:r>
                    </a:p>
                  </a:txBody>
                  <a:tcPr marL="68881" marR="68881" marT="34441" marB="34441" anchor="ctr"/>
                </a:tc>
                <a:tc>
                  <a:txBody>
                    <a:bodyPr/>
                    <a:lstStyle/>
                    <a:p>
                      <a:r>
                        <a:rPr lang="en-US" sz="1800" dirty="0"/>
                        <a:t>Reads a table and a set of fields and creates a new table containing unique field values and the number of occurrences of each unique field value.</a:t>
                      </a:r>
                    </a:p>
                  </a:txBody>
                  <a:tcPr marL="68881" marR="68881" marT="34441" marB="34441" anchor="ctr"/>
                </a:tc>
                <a:extLst>
                  <a:ext uri="{0D108BD9-81ED-4DB2-BD59-A6C34878D82A}">
                    <a16:rowId xmlns:a16="http://schemas.microsoft.com/office/drawing/2014/main" val="10001"/>
                  </a:ext>
                </a:extLst>
              </a:tr>
              <a:tr h="756297">
                <a:tc>
                  <a:txBody>
                    <a:bodyPr/>
                    <a:lstStyle/>
                    <a:p>
                      <a:r>
                        <a:rPr lang="en-US" sz="1800" dirty="0">
                          <a:hlinkClick r:id="rId4"/>
                        </a:rPr>
                        <a:t>Polygon Neighbors</a:t>
                      </a:r>
                      <a:endParaRPr lang="en-US" sz="1800" dirty="0"/>
                    </a:p>
                  </a:txBody>
                  <a:tcPr marL="68881" marR="68881" marT="34441" marB="34441" anchor="ctr"/>
                </a:tc>
                <a:tc>
                  <a:txBody>
                    <a:bodyPr/>
                    <a:lstStyle/>
                    <a:p>
                      <a:r>
                        <a:rPr lang="en-US" sz="1800"/>
                        <a:t>Creates a table with statistics based on polygon contiguity (overlaps, coincident edges, or nodes).</a:t>
                      </a:r>
                    </a:p>
                  </a:txBody>
                  <a:tcPr marL="68881" marR="68881" marT="34441" marB="34441" anchor="ctr"/>
                </a:tc>
                <a:extLst>
                  <a:ext uri="{0D108BD9-81ED-4DB2-BD59-A6C34878D82A}">
                    <a16:rowId xmlns:a16="http://schemas.microsoft.com/office/drawing/2014/main" val="10002"/>
                  </a:ext>
                </a:extLst>
              </a:tr>
              <a:tr h="407236">
                <a:tc>
                  <a:txBody>
                    <a:bodyPr/>
                    <a:lstStyle/>
                    <a:p>
                      <a:r>
                        <a:rPr lang="en-US" sz="1800">
                          <a:hlinkClick r:id="rId5"/>
                        </a:rPr>
                        <a:t>Summary Statistics</a:t>
                      </a:r>
                      <a:r>
                        <a:rPr lang="en-US" sz="1800"/>
                        <a:t> </a:t>
                      </a:r>
                    </a:p>
                  </a:txBody>
                  <a:tcPr marL="68881" marR="68881" marT="34441" marB="34441" anchor="ctr"/>
                </a:tc>
                <a:tc>
                  <a:txBody>
                    <a:bodyPr/>
                    <a:lstStyle/>
                    <a:p>
                      <a:r>
                        <a:rPr lang="en-US" sz="1800"/>
                        <a:t>Calculates summary statistics for field(s) in a table.</a:t>
                      </a:r>
                    </a:p>
                  </a:txBody>
                  <a:tcPr marL="68881" marR="68881" marT="34441" marB="34441" anchor="ctr"/>
                </a:tc>
                <a:extLst>
                  <a:ext uri="{0D108BD9-81ED-4DB2-BD59-A6C34878D82A}">
                    <a16:rowId xmlns:a16="http://schemas.microsoft.com/office/drawing/2014/main" val="10003"/>
                  </a:ext>
                </a:extLst>
              </a:tr>
              <a:tr h="930827">
                <a:tc>
                  <a:txBody>
                    <a:bodyPr/>
                    <a:lstStyle/>
                    <a:p>
                      <a:r>
                        <a:rPr lang="en-US" sz="1800">
                          <a:hlinkClick r:id="rId6"/>
                        </a:rPr>
                        <a:t>Tabulate Intersection</a:t>
                      </a:r>
                      <a:endParaRPr lang="en-US" sz="1800"/>
                    </a:p>
                  </a:txBody>
                  <a:tcPr marL="68881" marR="68881" marT="34441" marB="34441" anchor="ctr"/>
                </a:tc>
                <a:tc>
                  <a:txBody>
                    <a:bodyPr/>
                    <a:lstStyle/>
                    <a:p>
                      <a:r>
                        <a:rPr lang="en-US" sz="1800" dirty="0"/>
                        <a:t>Computes the intersection between two feature classes and cross-tabulates the area, length, or count of the intersecting features.</a:t>
                      </a:r>
                    </a:p>
                  </a:txBody>
                  <a:tcPr marL="68881" marR="68881" marT="34441" marB="34441" anchor="ctr"/>
                </a:tc>
                <a:extLst>
                  <a:ext uri="{0D108BD9-81ED-4DB2-BD59-A6C34878D82A}">
                    <a16:rowId xmlns:a16="http://schemas.microsoft.com/office/drawing/2014/main" val="10004"/>
                  </a:ext>
                </a:extLst>
              </a:tr>
            </a:tbl>
          </a:graphicData>
        </a:graphic>
      </p:graphicFrame>
      <p:sp>
        <p:nvSpPr>
          <p:cNvPr id="2049" name="Rectangle 1"/>
          <p:cNvSpPr>
            <a:spLocks noChangeArrowheads="1"/>
          </p:cNvSpPr>
          <p:nvPr/>
        </p:nvSpPr>
        <p:spPr bwMode="auto">
          <a:xfrm>
            <a:off x="304800" y="1143000"/>
            <a:ext cx="88392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The Statistics toolset contains tools that perform standard statistical analysis (such as mean, minimum, maximum, and standard deviation) on attribute data as well as tools that calculate area, length, and count statistics for overlapping and neighboring features.</a:t>
            </a:r>
          </a:p>
        </p:txBody>
      </p:sp>
      <p:sp>
        <p:nvSpPr>
          <p:cNvPr id="4" name="Rectangle 3"/>
          <p:cNvSpPr/>
          <p:nvPr/>
        </p:nvSpPr>
        <p:spPr>
          <a:xfrm>
            <a:off x="304800" y="76200"/>
            <a:ext cx="8610600" cy="769441"/>
          </a:xfrm>
          <a:prstGeom prst="rect">
            <a:avLst/>
          </a:prstGeom>
          <a:noFill/>
          <a:ln w="9525">
            <a:noFill/>
            <a:miter lim="800000"/>
            <a:headEnd/>
            <a:tailEnd/>
          </a:ln>
        </p:spPr>
        <p:txBody>
          <a:bodyPr anchor="ctr"/>
          <a:lstStyle/>
          <a:p>
            <a:pPr lvl="0" algn="ctr"/>
            <a:r>
              <a:rPr lang="en-US" sz="4400" dirty="0" err="1">
                <a:solidFill>
                  <a:schemeClr val="bg1"/>
                </a:solidFill>
              </a:rPr>
              <a:t>ArcGIS</a:t>
            </a:r>
            <a:r>
              <a:rPr lang="en-US" sz="4400" dirty="0">
                <a:solidFill>
                  <a:schemeClr val="bg1"/>
                </a:solidFill>
              </a:rPr>
              <a:t>: Statistics (Analysis)</a:t>
            </a:r>
            <a:endParaRPr lang="el-GR" sz="4400" dirty="0">
              <a:solidFill>
                <a:schemeClr val="bg1"/>
              </a:solidFill>
            </a:endParaRPr>
          </a:p>
        </p:txBody>
      </p:sp>
    </p:spTree>
    <p:extLst>
      <p:ext uri="{BB962C8B-B14F-4D97-AF65-F5344CB8AC3E}">
        <p14:creationId xmlns:p14="http://schemas.microsoft.com/office/powerpoint/2010/main" val="2503244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0" descr="Background_bottom.jpg"/>
          <p:cNvPicPr>
            <a:picLocks noChangeAspect="1"/>
          </p:cNvPicPr>
          <p:nvPr/>
        </p:nvPicPr>
        <p:blipFill>
          <a:blip r:embed="rId2" cstate="email">
            <a:extLst>
              <a:ext uri="{28A0092B-C50C-407E-A947-70E740481C1C}">
                <a14:useLocalDpi xmlns:a14="http://schemas.microsoft.com/office/drawing/2010/main"/>
              </a:ext>
            </a:extLst>
          </a:blip>
          <a:srcRect r="876"/>
          <a:stretch>
            <a:fillRect/>
          </a:stretch>
        </p:blipFill>
        <p:spPr bwMode="auto">
          <a:xfrm>
            <a:off x="-19050" y="0"/>
            <a:ext cx="9163050" cy="1052513"/>
          </a:xfrm>
          <a:prstGeom prst="rect">
            <a:avLst/>
          </a:prstGeom>
          <a:noFill/>
          <a:ln w="9525">
            <a:noFill/>
            <a:miter lim="800000"/>
            <a:headEnd/>
            <a:tailEnd/>
          </a:ln>
        </p:spPr>
      </p:pic>
      <p:graphicFrame>
        <p:nvGraphicFramePr>
          <p:cNvPr id="2" name="Table 1"/>
          <p:cNvGraphicFramePr>
            <a:graphicFrameLocks noGrp="1"/>
          </p:cNvGraphicFramePr>
          <p:nvPr/>
        </p:nvGraphicFramePr>
        <p:xfrm>
          <a:off x="304800" y="2438400"/>
          <a:ext cx="8382000" cy="4240699"/>
        </p:xfrm>
        <a:graphic>
          <a:graphicData uri="http://schemas.openxmlformats.org/drawingml/2006/table">
            <a:tbl>
              <a:tblPr>
                <a:tableStyleId>{BC89EF96-8CEA-46FF-86C4-4CE0E7609802}</a:tableStyleId>
              </a:tblPr>
              <a:tblGrid>
                <a:gridCol w="20574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263789">
                <a:tc>
                  <a:txBody>
                    <a:bodyPr/>
                    <a:lstStyle/>
                    <a:p>
                      <a:pPr marL="0" algn="l" defTabSz="914400" rtl="0" eaLnBrk="1" latinLnBrk="0" hangingPunct="1"/>
                      <a:r>
                        <a:rPr lang="en-US" sz="1800" b="1" kern="1200" dirty="0"/>
                        <a:t>Tool</a:t>
                      </a:r>
                      <a:endParaRPr lang="en-US" sz="1800" b="1" kern="1200" dirty="0">
                        <a:solidFill>
                          <a:schemeClr val="dk1"/>
                        </a:solidFill>
                        <a:latin typeface="+mn-lt"/>
                        <a:ea typeface="+mn-ea"/>
                        <a:cs typeface="+mn-cs"/>
                      </a:endParaRPr>
                    </a:p>
                  </a:txBody>
                  <a:tcPr marL="22087" marR="22087" marT="11043" marB="11043" anchor="ctr"/>
                </a:tc>
                <a:tc>
                  <a:txBody>
                    <a:bodyPr/>
                    <a:lstStyle/>
                    <a:p>
                      <a:r>
                        <a:rPr lang="en-US" sz="1800" b="1" dirty="0"/>
                        <a:t>Description</a:t>
                      </a:r>
                    </a:p>
                  </a:txBody>
                  <a:tcPr marL="22087" marR="22087" marT="11043" marB="11043" anchor="ctr"/>
                </a:tc>
                <a:extLst>
                  <a:ext uri="{0D108BD9-81ED-4DB2-BD59-A6C34878D82A}">
                    <a16:rowId xmlns:a16="http://schemas.microsoft.com/office/drawing/2014/main" val="10000"/>
                  </a:ext>
                </a:extLst>
              </a:tr>
              <a:tr h="507922">
                <a:tc>
                  <a:txBody>
                    <a:bodyPr/>
                    <a:lstStyle/>
                    <a:p>
                      <a:r>
                        <a:rPr lang="en-US" sz="1800">
                          <a:hlinkClick r:id="rId3" tooltip="Topic: idw"/>
                        </a:rPr>
                        <a:t>IDW</a:t>
                      </a:r>
                      <a:r>
                        <a:rPr lang="en-US" sz="1800"/>
                        <a:t> </a:t>
                      </a:r>
                    </a:p>
                  </a:txBody>
                  <a:tcPr marL="22087" marR="22087" marT="11043" marB="11043" anchor="ctr"/>
                </a:tc>
                <a:tc>
                  <a:txBody>
                    <a:bodyPr/>
                    <a:lstStyle/>
                    <a:p>
                      <a:r>
                        <a:rPr lang="en-US" sz="1800" dirty="0"/>
                        <a:t>Performs an inverse distance weighted interpolation on a point dataset.</a:t>
                      </a:r>
                    </a:p>
                  </a:txBody>
                  <a:tcPr marL="22087" marR="22087" marT="11043" marB="11043" anchor="ctr"/>
                </a:tc>
                <a:extLst>
                  <a:ext uri="{0D108BD9-81ED-4DB2-BD59-A6C34878D82A}">
                    <a16:rowId xmlns:a16="http://schemas.microsoft.com/office/drawing/2014/main" val="10001"/>
                  </a:ext>
                </a:extLst>
              </a:tr>
              <a:tr h="356613">
                <a:tc>
                  <a:txBody>
                    <a:bodyPr/>
                    <a:lstStyle/>
                    <a:p>
                      <a:r>
                        <a:rPr lang="en-US" sz="1800">
                          <a:hlinkClick r:id="rId4" tooltip="Topic: Krige"/>
                        </a:rPr>
                        <a:t>Krige</a:t>
                      </a:r>
                      <a:r>
                        <a:rPr lang="en-US" sz="1800"/>
                        <a:t> </a:t>
                      </a:r>
                    </a:p>
                  </a:txBody>
                  <a:tcPr marL="22087" marR="22087" marT="11043" marB="11043" anchor="ctr"/>
                </a:tc>
                <a:tc>
                  <a:txBody>
                    <a:bodyPr/>
                    <a:lstStyle/>
                    <a:p>
                      <a:r>
                        <a:rPr lang="en-US" sz="1800"/>
                        <a:t>Interpolates a raster from a set of points using kriging.</a:t>
                      </a:r>
                    </a:p>
                  </a:txBody>
                  <a:tcPr marL="22087" marR="22087" marT="11043" marB="11043" anchor="ctr"/>
                </a:tc>
                <a:extLst>
                  <a:ext uri="{0D108BD9-81ED-4DB2-BD59-A6C34878D82A}">
                    <a16:rowId xmlns:a16="http://schemas.microsoft.com/office/drawing/2014/main" val="10002"/>
                  </a:ext>
                </a:extLst>
              </a:tr>
              <a:tr h="356613">
                <a:tc>
                  <a:txBody>
                    <a:bodyPr/>
                    <a:lstStyle/>
                    <a:p>
                      <a:r>
                        <a:rPr lang="en-US" sz="1800">
                          <a:hlinkClick r:id="rId5" tooltip="Topic: kriging"/>
                        </a:rPr>
                        <a:t>Kriging</a:t>
                      </a:r>
                      <a:r>
                        <a:rPr lang="en-US" sz="1800"/>
                        <a:t> </a:t>
                      </a:r>
                    </a:p>
                  </a:txBody>
                  <a:tcPr marL="22087" marR="22087" marT="11043" marB="11043" anchor="ctr"/>
                </a:tc>
                <a:tc>
                  <a:txBody>
                    <a:bodyPr/>
                    <a:lstStyle/>
                    <a:p>
                      <a:r>
                        <a:rPr lang="en-US" sz="1800"/>
                        <a:t>Interpolates a grid from a set of points using kriging.</a:t>
                      </a:r>
                    </a:p>
                  </a:txBody>
                  <a:tcPr marL="22087" marR="22087" marT="11043" marB="11043" anchor="ctr"/>
                </a:tc>
                <a:extLst>
                  <a:ext uri="{0D108BD9-81ED-4DB2-BD59-A6C34878D82A}">
                    <a16:rowId xmlns:a16="http://schemas.microsoft.com/office/drawing/2014/main" val="10003"/>
                  </a:ext>
                </a:extLst>
              </a:tr>
              <a:tr h="644446">
                <a:tc>
                  <a:txBody>
                    <a:bodyPr/>
                    <a:lstStyle/>
                    <a:p>
                      <a:r>
                        <a:rPr lang="en-US" sz="1800">
                          <a:hlinkClick r:id="rId6" tooltip="Topic: natural_neighbor"/>
                        </a:rPr>
                        <a:t>Natural Neighbor</a:t>
                      </a:r>
                      <a:r>
                        <a:rPr lang="en-US" sz="1800"/>
                        <a:t> </a:t>
                      </a:r>
                    </a:p>
                  </a:txBody>
                  <a:tcPr marL="22087" marR="22087" marT="11043" marB="11043" anchor="ctr"/>
                </a:tc>
                <a:tc>
                  <a:txBody>
                    <a:bodyPr/>
                    <a:lstStyle/>
                    <a:p>
                      <a:r>
                        <a:rPr lang="en-US" sz="1800"/>
                        <a:t>Interpolates a surface from points using a natural neighbor technique.</a:t>
                      </a:r>
                    </a:p>
                  </a:txBody>
                  <a:tcPr marL="22087" marR="22087" marT="11043" marB="11043" anchor="ctr"/>
                </a:tc>
                <a:extLst>
                  <a:ext uri="{0D108BD9-81ED-4DB2-BD59-A6C34878D82A}">
                    <a16:rowId xmlns:a16="http://schemas.microsoft.com/office/drawing/2014/main" val="10004"/>
                  </a:ext>
                </a:extLst>
              </a:tr>
              <a:tr h="814672">
                <a:tc>
                  <a:txBody>
                    <a:bodyPr/>
                    <a:lstStyle/>
                    <a:p>
                      <a:r>
                        <a:rPr lang="en-US" sz="1800">
                          <a:hlinkClick r:id="rId7" tooltip="Topic: pointinterp"/>
                        </a:rPr>
                        <a:t>PointInterp</a:t>
                      </a:r>
                      <a:r>
                        <a:rPr lang="en-US" sz="1800"/>
                        <a:t> </a:t>
                      </a:r>
                    </a:p>
                  </a:txBody>
                  <a:tcPr marL="22087" marR="22087" marT="11043" marB="11043" anchor="ctr"/>
                </a:tc>
                <a:tc>
                  <a:txBody>
                    <a:bodyPr/>
                    <a:lstStyle/>
                    <a:p>
                      <a:r>
                        <a:rPr lang="en-US" sz="1800"/>
                        <a:t>Interpolates a raster from a set of points using a specified neighborhood.</a:t>
                      </a:r>
                    </a:p>
                  </a:txBody>
                  <a:tcPr marL="22087" marR="22087" marT="11043" marB="11043" anchor="ctr"/>
                </a:tc>
                <a:extLst>
                  <a:ext uri="{0D108BD9-81ED-4DB2-BD59-A6C34878D82A}">
                    <a16:rowId xmlns:a16="http://schemas.microsoft.com/office/drawing/2014/main" val="10005"/>
                  </a:ext>
                </a:extLst>
              </a:tr>
              <a:tr h="1201223">
                <a:tc>
                  <a:txBody>
                    <a:bodyPr/>
                    <a:lstStyle/>
                    <a:p>
                      <a:r>
                        <a:rPr lang="en-US" sz="1800">
                          <a:hlinkClick r:id="rId8" tooltip="Topic: spline"/>
                        </a:rPr>
                        <a:t>Spline</a:t>
                      </a:r>
                      <a:r>
                        <a:rPr lang="en-US" sz="1800"/>
                        <a:t> </a:t>
                      </a:r>
                    </a:p>
                  </a:txBody>
                  <a:tcPr marL="22087" marR="22087" marT="11043" marB="11043"/>
                </a:tc>
                <a:tc>
                  <a:txBody>
                    <a:bodyPr/>
                    <a:lstStyle/>
                    <a:p>
                      <a:r>
                        <a:rPr lang="en-US" sz="1800" dirty="0"/>
                        <a:t>Performs a two-dimensional minimum curvature </a:t>
                      </a:r>
                      <a:r>
                        <a:rPr lang="en-US" sz="1800" dirty="0" err="1"/>
                        <a:t>spline</a:t>
                      </a:r>
                      <a:r>
                        <a:rPr lang="en-US" sz="1800" dirty="0"/>
                        <a:t> interpolation on a point dataset resulting in a smooth surface that passes exactly through the input points.</a:t>
                      </a:r>
                    </a:p>
                  </a:txBody>
                  <a:tcPr marL="22087" marR="22087" marT="11043" marB="11043"/>
                </a:tc>
                <a:extLst>
                  <a:ext uri="{0D108BD9-81ED-4DB2-BD59-A6C34878D82A}">
                    <a16:rowId xmlns:a16="http://schemas.microsoft.com/office/drawing/2014/main" val="10006"/>
                  </a:ext>
                </a:extLst>
              </a:tr>
            </a:tbl>
          </a:graphicData>
        </a:graphic>
      </p:graphicFrame>
      <p:sp>
        <p:nvSpPr>
          <p:cNvPr id="5" name="Rectangle 4"/>
          <p:cNvSpPr/>
          <p:nvPr/>
        </p:nvSpPr>
        <p:spPr>
          <a:xfrm>
            <a:off x="567083" y="152400"/>
            <a:ext cx="8106771" cy="707886"/>
          </a:xfrm>
          <a:prstGeom prst="rect">
            <a:avLst/>
          </a:prstGeom>
        </p:spPr>
        <p:txBody>
          <a:bodyPr wrap="none">
            <a:spAutoFit/>
          </a:bodyPr>
          <a:lstStyle/>
          <a:p>
            <a:pPr lvl="0" algn="ctr"/>
            <a:r>
              <a:rPr lang="en-US" sz="4000" b="1" dirty="0" err="1">
                <a:solidFill>
                  <a:schemeClr val="bg1"/>
                </a:solidFill>
                <a:latin typeface="Calibri" pitchFamily="34" charset="0"/>
              </a:rPr>
              <a:t>ArcGIS</a:t>
            </a:r>
            <a:r>
              <a:rPr lang="en-US" sz="4000" b="1" dirty="0">
                <a:solidFill>
                  <a:schemeClr val="bg1"/>
                </a:solidFill>
                <a:latin typeface="Calibri" pitchFamily="34" charset="0"/>
              </a:rPr>
              <a:t> : Spatial analyst, Interpolation</a:t>
            </a:r>
          </a:p>
        </p:txBody>
      </p:sp>
      <p:sp>
        <p:nvSpPr>
          <p:cNvPr id="6" name="Rectangle 5"/>
          <p:cNvSpPr/>
          <p:nvPr/>
        </p:nvSpPr>
        <p:spPr>
          <a:xfrm>
            <a:off x="457200" y="1295400"/>
            <a:ext cx="8686800" cy="1015663"/>
          </a:xfrm>
          <a:prstGeom prst="rect">
            <a:avLst/>
          </a:prstGeom>
        </p:spPr>
        <p:txBody>
          <a:bodyPr wrap="square">
            <a:spAutoFit/>
          </a:bodyPr>
          <a:lstStyle/>
          <a:p>
            <a:r>
              <a:rPr lang="en-US" sz="2000" b="1" dirty="0"/>
              <a:t>The assumption that makes interpolation a viable option is that spatially distributed objects are spatially correlated; in other words, things that are close together tend to have similar characteristics.</a:t>
            </a:r>
          </a:p>
        </p:txBody>
      </p:sp>
    </p:spTree>
    <p:extLst>
      <p:ext uri="{BB962C8B-B14F-4D97-AF65-F5344CB8AC3E}">
        <p14:creationId xmlns:p14="http://schemas.microsoft.com/office/powerpoint/2010/main" val="1649648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0" descr="Background_bottom.jpg"/>
          <p:cNvPicPr>
            <a:picLocks noChangeAspect="1"/>
          </p:cNvPicPr>
          <p:nvPr/>
        </p:nvPicPr>
        <p:blipFill>
          <a:blip r:embed="rId2" cstate="email">
            <a:extLst>
              <a:ext uri="{28A0092B-C50C-407E-A947-70E740481C1C}">
                <a14:useLocalDpi xmlns:a14="http://schemas.microsoft.com/office/drawing/2010/main"/>
              </a:ext>
            </a:extLst>
          </a:blip>
          <a:srcRect r="876"/>
          <a:stretch>
            <a:fillRect/>
          </a:stretch>
        </p:blipFill>
        <p:spPr bwMode="auto">
          <a:xfrm>
            <a:off x="-19050" y="0"/>
            <a:ext cx="9163050" cy="1052513"/>
          </a:xfrm>
          <a:prstGeom prst="rect">
            <a:avLst/>
          </a:prstGeom>
          <a:noFill/>
          <a:ln w="9525">
            <a:noFill/>
            <a:miter lim="800000"/>
            <a:headEnd/>
            <a:tailEnd/>
          </a:ln>
        </p:spPr>
      </p:pic>
      <p:pic>
        <p:nvPicPr>
          <p:cNvPr id="3" name="Picture 2" descr="F:\KLIMENESTOS\working_data\WP1\Figures\land_uses_v2.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066800"/>
            <a:ext cx="5445741" cy="5791200"/>
          </a:xfrm>
          <a:prstGeom prst="rect">
            <a:avLst/>
          </a:prstGeom>
          <a:noFill/>
          <a:ln w="9525">
            <a:noFill/>
            <a:miter lim="800000"/>
            <a:headEnd/>
            <a:tailEnd/>
          </a:ln>
        </p:spPr>
      </p:pic>
      <p:sp>
        <p:nvSpPr>
          <p:cNvPr id="4" name="Rectangle 3"/>
          <p:cNvSpPr/>
          <p:nvPr/>
        </p:nvSpPr>
        <p:spPr>
          <a:xfrm>
            <a:off x="381000" y="0"/>
            <a:ext cx="8610600" cy="769441"/>
          </a:xfrm>
          <a:prstGeom prst="rect">
            <a:avLst/>
          </a:prstGeom>
        </p:spPr>
        <p:txBody>
          <a:bodyPr wrap="square">
            <a:spAutoFit/>
          </a:bodyPr>
          <a:lstStyle/>
          <a:p>
            <a:pPr lvl="0" algn="ctr"/>
            <a:r>
              <a:rPr lang="en-US" sz="4400" b="1" dirty="0" err="1">
                <a:solidFill>
                  <a:schemeClr val="bg1"/>
                </a:solidFill>
                <a:latin typeface="Calibri" pitchFamily="34" charset="0"/>
              </a:rPr>
              <a:t>ArcGIS</a:t>
            </a:r>
            <a:r>
              <a:rPr lang="en-US" sz="4400" b="1" dirty="0">
                <a:solidFill>
                  <a:schemeClr val="bg1"/>
                </a:solidFill>
                <a:latin typeface="Calibri" pitchFamily="34" charset="0"/>
              </a:rPr>
              <a:t>: Statistics (Analysis)</a:t>
            </a:r>
            <a:endParaRPr lang="el-GR" sz="4400" b="1" dirty="0">
              <a:solidFill>
                <a:schemeClr val="bg1"/>
              </a:solidFill>
              <a:latin typeface="Calibri" pitchFamily="34" charset="0"/>
            </a:endParaRPr>
          </a:p>
        </p:txBody>
      </p:sp>
      <p:pic>
        <p:nvPicPr>
          <p:cNvPr id="5" name="Picture 4"/>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6200" y="1066800"/>
            <a:ext cx="5257800" cy="5791200"/>
          </a:xfrm>
          <a:prstGeom prst="rect">
            <a:avLst/>
          </a:prstGeom>
          <a:noFill/>
          <a:ln w="9525">
            <a:noFill/>
            <a:miter lim="800000"/>
            <a:headEnd/>
            <a:tailEnd/>
          </a:ln>
        </p:spPr>
      </p:pic>
    </p:spTree>
    <p:extLst>
      <p:ext uri="{BB962C8B-B14F-4D97-AF65-F5344CB8AC3E}">
        <p14:creationId xmlns:p14="http://schemas.microsoft.com/office/powerpoint/2010/main" val="305726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0" descr="Background_bottom.jpg"/>
          <p:cNvPicPr>
            <a:picLocks noChangeAspect="1"/>
          </p:cNvPicPr>
          <p:nvPr/>
        </p:nvPicPr>
        <p:blipFill>
          <a:blip r:embed="rId2" cstate="email">
            <a:extLst>
              <a:ext uri="{28A0092B-C50C-407E-A947-70E740481C1C}">
                <a14:useLocalDpi xmlns:a14="http://schemas.microsoft.com/office/drawing/2010/main"/>
              </a:ext>
            </a:extLst>
          </a:blip>
          <a:srcRect r="876"/>
          <a:stretch>
            <a:fillRect/>
          </a:stretch>
        </p:blipFill>
        <p:spPr bwMode="auto">
          <a:xfrm>
            <a:off x="-19050" y="0"/>
            <a:ext cx="9163050" cy="1052513"/>
          </a:xfrm>
          <a:prstGeom prst="rect">
            <a:avLst/>
          </a:prstGeom>
          <a:noFill/>
          <a:ln w="9525">
            <a:noFill/>
            <a:miter lim="800000"/>
            <a:headEnd/>
            <a:tailEnd/>
          </a:ln>
        </p:spPr>
      </p:pic>
      <p:sp>
        <p:nvSpPr>
          <p:cNvPr id="4" name="Rectangle 3"/>
          <p:cNvSpPr/>
          <p:nvPr/>
        </p:nvSpPr>
        <p:spPr>
          <a:xfrm>
            <a:off x="381000" y="0"/>
            <a:ext cx="8610600" cy="646331"/>
          </a:xfrm>
          <a:prstGeom prst="rect">
            <a:avLst/>
          </a:prstGeom>
        </p:spPr>
        <p:txBody>
          <a:bodyPr wrap="square">
            <a:spAutoFit/>
          </a:bodyPr>
          <a:lstStyle/>
          <a:p>
            <a:pPr lvl="0" algn="ctr"/>
            <a:r>
              <a:rPr lang="en-US" sz="3600" b="1" dirty="0" err="1">
                <a:solidFill>
                  <a:schemeClr val="bg1"/>
                </a:solidFill>
                <a:latin typeface="Calibri" pitchFamily="34" charset="0"/>
              </a:rPr>
              <a:t>ArcGIS</a:t>
            </a:r>
            <a:r>
              <a:rPr lang="en-US" sz="3600" b="1" dirty="0">
                <a:solidFill>
                  <a:schemeClr val="bg1"/>
                </a:solidFill>
                <a:latin typeface="Calibri" pitchFamily="34" charset="0"/>
              </a:rPr>
              <a:t> : Computation of equivalent rainfall</a:t>
            </a:r>
          </a:p>
        </p:txBody>
      </p:sp>
      <p:pic>
        <p:nvPicPr>
          <p:cNvPr id="56322" name="Picture 2" descr="C:\Documents and Settings\Skoulikaris Ch\My Documents\mnsubbasins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048870"/>
            <a:ext cx="4488873" cy="5809130"/>
          </a:xfrm>
          <a:prstGeom prst="rect">
            <a:avLst/>
          </a:prstGeom>
          <a:noFill/>
        </p:spPr>
      </p:pic>
      <p:sp>
        <p:nvSpPr>
          <p:cNvPr id="8" name="Rectangle 7"/>
          <p:cNvSpPr/>
          <p:nvPr/>
        </p:nvSpPr>
        <p:spPr>
          <a:xfrm>
            <a:off x="5791200" y="1905000"/>
            <a:ext cx="3352800" cy="2862322"/>
          </a:xfrm>
          <a:prstGeom prst="rect">
            <a:avLst/>
          </a:prstGeom>
        </p:spPr>
        <p:txBody>
          <a:bodyPr wrap="square">
            <a:spAutoFit/>
          </a:bodyPr>
          <a:lstStyle/>
          <a:p>
            <a:pPr marL="342900" indent="-342900"/>
            <a:r>
              <a:rPr lang="en-US" b="1" dirty="0">
                <a:solidFill>
                  <a:srgbClr val="808080"/>
                </a:solidFill>
                <a:latin typeface="Calibri" pitchFamily="34" charset="0"/>
              </a:rPr>
              <a:t>Computation of equivalent rainfall per </a:t>
            </a:r>
            <a:r>
              <a:rPr lang="en-US" b="1" dirty="0" err="1">
                <a:solidFill>
                  <a:srgbClr val="808080"/>
                </a:solidFill>
                <a:latin typeface="Calibri" pitchFamily="34" charset="0"/>
              </a:rPr>
              <a:t>subbasin</a:t>
            </a:r>
            <a:r>
              <a:rPr lang="en-US" b="1" dirty="0">
                <a:solidFill>
                  <a:srgbClr val="808080"/>
                </a:solidFill>
                <a:latin typeface="Calibri" pitchFamily="34" charset="0"/>
              </a:rPr>
              <a:t>:</a:t>
            </a:r>
          </a:p>
          <a:p>
            <a:pPr marL="342900" indent="-342900">
              <a:buAutoNum type="arabicPeriod"/>
            </a:pPr>
            <a:endParaRPr lang="en-US" b="1" dirty="0">
              <a:solidFill>
                <a:srgbClr val="808080"/>
              </a:solidFill>
              <a:latin typeface="Calibri" pitchFamily="34" charset="0"/>
            </a:endParaRPr>
          </a:p>
          <a:p>
            <a:pPr marL="342900" indent="-342900"/>
            <a:r>
              <a:rPr lang="en-US" b="1" dirty="0">
                <a:solidFill>
                  <a:srgbClr val="808080"/>
                </a:solidFill>
                <a:latin typeface="Calibri" pitchFamily="34" charset="0"/>
              </a:rPr>
              <a:t> </a:t>
            </a:r>
          </a:p>
          <a:p>
            <a:pPr marL="342900" indent="-342900">
              <a:buAutoNum type="arabicPeriod"/>
            </a:pPr>
            <a:endParaRPr lang="en-US" dirty="0"/>
          </a:p>
          <a:p>
            <a:pPr marL="342900" indent="-342900"/>
            <a:endParaRPr lang="en-US" dirty="0"/>
          </a:p>
          <a:p>
            <a:pPr marL="342900" indent="-342900"/>
            <a:r>
              <a:rPr lang="en-US" dirty="0"/>
              <a:t>Where </a:t>
            </a:r>
          </a:p>
          <a:p>
            <a:pPr marL="342900" indent="-342900"/>
            <a:r>
              <a:rPr lang="en-US" dirty="0"/>
              <a:t>K: the number of stations</a:t>
            </a:r>
          </a:p>
          <a:p>
            <a:pPr marL="342900" indent="-342900"/>
            <a:r>
              <a:rPr lang="en-US" dirty="0"/>
              <a:t>h</a:t>
            </a:r>
            <a:r>
              <a:rPr lang="en-US" baseline="-25000" dirty="0"/>
              <a:t>i</a:t>
            </a:r>
            <a:r>
              <a:rPr lang="en-US" dirty="0"/>
              <a:t>: point rainfall (mm)</a:t>
            </a:r>
          </a:p>
          <a:p>
            <a:pPr marL="342900" indent="-342900"/>
            <a:r>
              <a:rPr lang="en-US" dirty="0"/>
              <a:t>w</a:t>
            </a:r>
            <a:r>
              <a:rPr lang="en-US" baseline="-25000" dirty="0"/>
              <a:t>i</a:t>
            </a:r>
            <a:r>
              <a:rPr lang="en-US" dirty="0"/>
              <a:t>: the weight factor </a:t>
            </a:r>
          </a:p>
        </p:txBody>
      </p:sp>
      <p:pic>
        <p:nvPicPr>
          <p:cNvPr id="9" name="Picture 8" descr="F:\KLIMENESTOS\working_data\WP1\Figures\thiessen_polygons_basin.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1143000"/>
            <a:ext cx="4953000" cy="5638800"/>
          </a:xfrm>
          <a:prstGeom prst="rect">
            <a:avLst/>
          </a:prstGeom>
          <a:noFill/>
          <a:ln w="9525">
            <a:noFill/>
            <a:miter lim="800000"/>
            <a:headEnd/>
            <a:tailEnd/>
          </a:ln>
        </p:spPr>
      </p:pic>
      <p:pic>
        <p:nvPicPr>
          <p:cNvPr id="56323" name="Picture 3"/>
          <p:cNvPicPr>
            <a:picLocks noChangeAspect="1" noChangeArrowheads="1"/>
          </p:cNvPicPr>
          <p:nvPr/>
        </p:nvPicPr>
        <p:blipFill>
          <a:blip r:embed="rId5" cstate="print"/>
          <a:srcRect/>
          <a:stretch>
            <a:fillRect/>
          </a:stretch>
        </p:blipFill>
        <p:spPr bwMode="auto">
          <a:xfrm>
            <a:off x="6324600" y="2667000"/>
            <a:ext cx="1621536" cy="914400"/>
          </a:xfrm>
          <a:prstGeom prst="rect">
            <a:avLst/>
          </a:prstGeom>
          <a:noFill/>
          <a:ln w="9525">
            <a:noFill/>
            <a:miter lim="800000"/>
            <a:headEnd/>
            <a:tailEnd/>
          </a:ln>
        </p:spPr>
      </p:pic>
      <p:pic>
        <p:nvPicPr>
          <p:cNvPr id="56324" name="Picture 4" descr="C:\Documents and Settings\Skoulikaris Ch\My Documents\mnsubbasins1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3400" y="1049913"/>
            <a:ext cx="5029199" cy="5884286"/>
          </a:xfrm>
          <a:prstGeom prst="rect">
            <a:avLst/>
          </a:prstGeom>
          <a:noFill/>
        </p:spPr>
      </p:pic>
    </p:spTree>
    <p:extLst>
      <p:ext uri="{BB962C8B-B14F-4D97-AF65-F5344CB8AC3E}">
        <p14:creationId xmlns:p14="http://schemas.microsoft.com/office/powerpoint/2010/main" val="6672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6324"/>
                                        </p:tgtEl>
                                        <p:attrNameLst>
                                          <p:attrName>style.visibility</p:attrName>
                                        </p:attrNameLst>
                                      </p:cBhvr>
                                      <p:to>
                                        <p:strVal val="visible"/>
                                      </p:to>
                                    </p:set>
                                    <p:animEffect transition="in" filter="blinds(horizontal)">
                                      <p:cBhvr>
                                        <p:cTn id="12"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10" descr="Background_bottom.jpg"/>
          <p:cNvPicPr>
            <a:picLocks noChangeAspect="1"/>
          </p:cNvPicPr>
          <p:nvPr/>
        </p:nvPicPr>
        <p:blipFill>
          <a:blip r:embed="rId2" cstate="email">
            <a:extLst>
              <a:ext uri="{28A0092B-C50C-407E-A947-70E740481C1C}">
                <a14:useLocalDpi xmlns:a14="http://schemas.microsoft.com/office/drawing/2010/main"/>
              </a:ext>
            </a:extLst>
          </a:blip>
          <a:srcRect r="876"/>
          <a:stretch>
            <a:fillRect/>
          </a:stretch>
        </p:blipFill>
        <p:spPr bwMode="auto">
          <a:xfrm>
            <a:off x="-19050" y="0"/>
            <a:ext cx="9163050" cy="1052513"/>
          </a:xfrm>
          <a:prstGeom prst="rect">
            <a:avLst/>
          </a:prstGeom>
          <a:noFill/>
          <a:ln w="9525">
            <a:noFill/>
            <a:miter lim="800000"/>
            <a:headEnd/>
            <a:tailEnd/>
          </a:ln>
        </p:spPr>
      </p:pic>
      <p:pic>
        <p:nvPicPr>
          <p:cNvPr id="6" name="Picture 2" descr="C:\Documents and Settings\Skoulikaris Ch\My Documents\mnsubbasins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187123"/>
            <a:ext cx="4343400" cy="5213677"/>
          </a:xfrm>
          <a:prstGeom prst="rect">
            <a:avLst/>
          </a:prstGeom>
          <a:noFill/>
        </p:spPr>
      </p:pic>
      <p:sp>
        <p:nvSpPr>
          <p:cNvPr id="4" name="Rectangle 3"/>
          <p:cNvSpPr/>
          <p:nvPr/>
        </p:nvSpPr>
        <p:spPr>
          <a:xfrm>
            <a:off x="381000" y="0"/>
            <a:ext cx="8610600" cy="707886"/>
          </a:xfrm>
          <a:prstGeom prst="rect">
            <a:avLst/>
          </a:prstGeom>
        </p:spPr>
        <p:txBody>
          <a:bodyPr wrap="square">
            <a:spAutoFit/>
          </a:bodyPr>
          <a:lstStyle/>
          <a:p>
            <a:pPr lvl="0" algn="ctr"/>
            <a:r>
              <a:rPr lang="en-US" sz="4000" b="1" dirty="0" err="1">
                <a:solidFill>
                  <a:schemeClr val="bg1"/>
                </a:solidFill>
                <a:latin typeface="Calibri" pitchFamily="34" charset="0"/>
              </a:rPr>
              <a:t>ArcGIS</a:t>
            </a:r>
            <a:r>
              <a:rPr lang="en-US" sz="4000" b="1" dirty="0">
                <a:solidFill>
                  <a:schemeClr val="bg1"/>
                </a:solidFill>
                <a:latin typeface="Calibri" pitchFamily="34" charset="0"/>
              </a:rPr>
              <a:t> : Example with </a:t>
            </a:r>
            <a:r>
              <a:rPr lang="en-US" sz="4000" b="1" dirty="0" err="1">
                <a:solidFill>
                  <a:schemeClr val="bg1"/>
                </a:solidFill>
                <a:latin typeface="Calibri" pitchFamily="34" charset="0"/>
              </a:rPr>
              <a:t>Kriging</a:t>
            </a:r>
            <a:r>
              <a:rPr lang="en-US" sz="4000" b="1" dirty="0">
                <a:solidFill>
                  <a:schemeClr val="bg1"/>
                </a:solidFill>
                <a:latin typeface="Calibri" pitchFamily="34" charset="0"/>
              </a:rPr>
              <a:t> </a:t>
            </a:r>
          </a:p>
        </p:txBody>
      </p:sp>
      <p:pic>
        <p:nvPicPr>
          <p:cNvPr id="10" name="Picture 9" descr="F:\KLIMENESTOS\working_data\WP1\Figures\krigging.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1295400"/>
            <a:ext cx="4648200" cy="5105400"/>
          </a:xfrm>
          <a:prstGeom prst="rect">
            <a:avLst/>
          </a:prstGeom>
          <a:noFill/>
          <a:ln w="9525">
            <a:noFill/>
            <a:miter lim="800000"/>
            <a:headEnd/>
            <a:tailEnd/>
          </a:ln>
        </p:spPr>
      </p:pic>
      <p:sp>
        <p:nvSpPr>
          <p:cNvPr id="7" name="Rectangle 6"/>
          <p:cNvSpPr/>
          <p:nvPr/>
        </p:nvSpPr>
        <p:spPr>
          <a:xfrm>
            <a:off x="5486400" y="1371600"/>
            <a:ext cx="3657600" cy="4062651"/>
          </a:xfrm>
          <a:prstGeom prst="rect">
            <a:avLst/>
          </a:prstGeom>
        </p:spPr>
        <p:txBody>
          <a:bodyPr wrap="square">
            <a:spAutoFit/>
          </a:bodyPr>
          <a:lstStyle/>
          <a:p>
            <a:pPr>
              <a:buFont typeface="Arial" pitchFamily="34" charset="0"/>
              <a:buChar char="•"/>
            </a:pPr>
            <a:r>
              <a:rPr lang="en-US" sz="2000" dirty="0"/>
              <a:t> The Inverse Distance Weighted (IDW) and </a:t>
            </a:r>
            <a:r>
              <a:rPr lang="en-US" sz="2000" dirty="0" err="1"/>
              <a:t>Spline</a:t>
            </a:r>
            <a:r>
              <a:rPr lang="en-US" sz="2000" dirty="0"/>
              <a:t> methods are referred to as deterministic interpolation methods because they are directly based on the surrounding measured values.</a:t>
            </a:r>
          </a:p>
          <a:p>
            <a:pPr>
              <a:buFont typeface="Arial" pitchFamily="34" charset="0"/>
              <a:buChar char="•"/>
            </a:pPr>
            <a:endParaRPr lang="en-US" sz="2000" dirty="0"/>
          </a:p>
          <a:p>
            <a:pPr>
              <a:buFont typeface="Arial" pitchFamily="34" charset="0"/>
              <a:buChar char="•"/>
            </a:pPr>
            <a:r>
              <a:rPr lang="en-US" sz="2000" dirty="0"/>
              <a:t> </a:t>
            </a:r>
            <a:r>
              <a:rPr lang="en-US" sz="2000" dirty="0" err="1"/>
              <a:t>Kriging</a:t>
            </a:r>
            <a:r>
              <a:rPr lang="en-US" sz="2000" dirty="0"/>
              <a:t> is based on statistical models that include autocorrelation—that is, the statistical relationships among the measured points</a:t>
            </a:r>
          </a:p>
          <a:p>
            <a:pPr>
              <a:buFont typeface="Arial" pitchFamily="34" charset="0"/>
              <a:buChar char="•"/>
            </a:pPr>
            <a:endParaRPr lang="en-US" dirty="0"/>
          </a:p>
        </p:txBody>
      </p:sp>
    </p:spTree>
    <p:extLst>
      <p:ext uri="{BB962C8B-B14F-4D97-AF65-F5344CB8AC3E}">
        <p14:creationId xmlns:p14="http://schemas.microsoft.com/office/powerpoint/2010/main" val="1526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GB"/>
          </a:p>
        </p:txBody>
      </p:sp>
      <p:sp>
        <p:nvSpPr>
          <p:cNvPr id="12291" name="Content Placeholder 2"/>
          <p:cNvSpPr>
            <a:spLocks noGrp="1"/>
          </p:cNvSpPr>
          <p:nvPr>
            <p:ph idx="1"/>
          </p:nvPr>
        </p:nvSpPr>
        <p:spPr/>
        <p:txBody>
          <a:bodyPr/>
          <a:lstStyle/>
          <a:p>
            <a:endParaRPr lang="en-GB"/>
          </a:p>
        </p:txBody>
      </p:sp>
      <p:pic>
        <p:nvPicPr>
          <p:cNvPr id="122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13" y="0"/>
            <a:ext cx="512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940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10" descr="Background_bottom.jpg"/>
          <p:cNvPicPr>
            <a:picLocks noChangeAspect="1"/>
          </p:cNvPicPr>
          <p:nvPr/>
        </p:nvPicPr>
        <p:blipFill>
          <a:blip r:embed="rId3" cstate="print"/>
          <a:srcRect r="876"/>
          <a:stretch>
            <a:fillRect/>
          </a:stretch>
        </p:blipFill>
        <p:spPr bwMode="auto">
          <a:xfrm>
            <a:off x="-19050" y="1385887"/>
            <a:ext cx="9163050" cy="1052513"/>
          </a:xfrm>
          <a:prstGeom prst="rect">
            <a:avLst/>
          </a:prstGeom>
          <a:noFill/>
          <a:ln w="9525">
            <a:noFill/>
            <a:miter lim="800000"/>
            <a:headEnd/>
            <a:tailEnd/>
          </a:ln>
        </p:spPr>
      </p:pic>
      <p:sp>
        <p:nvSpPr>
          <p:cNvPr id="7" name="Rectangle 2"/>
          <p:cNvSpPr>
            <a:spLocks noGrp="1" noChangeArrowheads="1"/>
          </p:cNvSpPr>
          <p:nvPr>
            <p:ph type="title"/>
          </p:nvPr>
        </p:nvSpPr>
        <p:spPr>
          <a:xfrm>
            <a:off x="0" y="1538287"/>
            <a:ext cx="9144000" cy="792162"/>
          </a:xfrm>
        </p:spPr>
        <p:txBody>
          <a:bodyPr>
            <a:normAutofit/>
          </a:bodyPr>
          <a:lstStyle/>
          <a:p>
            <a:r>
              <a:rPr lang="en-US" sz="3600" b="1" dirty="0">
                <a:solidFill>
                  <a:schemeClr val="bg1"/>
                </a:solidFill>
              </a:rPr>
              <a:t>Sustainable and integrated WRM</a:t>
            </a:r>
            <a:endParaRPr lang="el-GR" sz="3600" b="1" dirty="0">
              <a:solidFill>
                <a:schemeClr val="bg1"/>
              </a:solidFill>
            </a:endParaRPr>
          </a:p>
        </p:txBody>
      </p:sp>
      <p:pic>
        <p:nvPicPr>
          <p:cNvPr id="5" name="Picture 2" descr="http://www.mlit.go.jp/tochimizushigen/mizsei/j_international/about/images/graph4-2.gif"/>
          <p:cNvPicPr>
            <a:picLocks noChangeAspect="1" noChangeArrowheads="1"/>
          </p:cNvPicPr>
          <p:nvPr/>
        </p:nvPicPr>
        <p:blipFill>
          <a:blip r:embed="rId4" cstate="print"/>
          <a:srcRect/>
          <a:stretch>
            <a:fillRect/>
          </a:stretch>
        </p:blipFill>
        <p:spPr bwMode="auto">
          <a:xfrm>
            <a:off x="1835696" y="2590800"/>
            <a:ext cx="5112568" cy="4199609"/>
          </a:xfrm>
          <a:prstGeom prst="rect">
            <a:avLst/>
          </a:prstGeom>
          <a:noFill/>
        </p:spPr>
      </p:pic>
    </p:spTree>
    <p:extLst>
      <p:ext uri="{BB962C8B-B14F-4D97-AF65-F5344CB8AC3E}">
        <p14:creationId xmlns:p14="http://schemas.microsoft.com/office/powerpoint/2010/main" val="3758916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43000" y="971550"/>
            <a:ext cx="6858000" cy="422672"/>
          </a:xfrm>
          <a:prstGeom prst="rect">
            <a:avLst/>
          </a:prstGeom>
        </p:spPr>
        <p:txBody>
          <a:bodyPr vert="horz" lIns="68580" tIns="34290" rIns="68580" bIns="34290" rtlCol="0" anchor="ctr">
            <a:noAutofit/>
          </a:bodyPr>
          <a:lstStyle/>
          <a:p>
            <a:pPr lvl="0" algn="ctr">
              <a:spcBef>
                <a:spcPct val="0"/>
              </a:spcBef>
              <a:defRPr/>
            </a:pPr>
            <a:r>
              <a:rPr lang="el-GR" sz="3000" b="1" dirty="0">
                <a:solidFill>
                  <a:schemeClr val="bg1"/>
                </a:solidFill>
                <a:latin typeface="+mj-lt"/>
                <a:ea typeface="+mj-ea"/>
                <a:cs typeface="+mj-cs"/>
              </a:rPr>
              <a:t>ΥΔΡΟΛΟΓΙΚΗ ΠΡΟΣΟΜΟΙΩΣΗ</a:t>
            </a:r>
            <a:endParaRPr lang="en-US" sz="3000" dirty="0">
              <a:solidFill>
                <a:schemeClr val="bg1"/>
              </a:solidFill>
              <a:latin typeface="+mj-lt"/>
              <a:ea typeface="+mj-ea"/>
              <a:cs typeface="+mj-cs"/>
            </a:endParaRPr>
          </a:p>
        </p:txBody>
      </p:sp>
      <p:pic>
        <p:nvPicPr>
          <p:cNvPr id="186370" name="Picture 2" descr="C:\Documents and Settings\Skoulikaris Ch\My Documents\My Pictures\P1030617.JPG"/>
          <p:cNvPicPr>
            <a:picLocks noChangeAspect="1" noChangeArrowheads="1"/>
          </p:cNvPicPr>
          <p:nvPr/>
        </p:nvPicPr>
        <p:blipFill>
          <a:blip r:embed="rId2" cstate="print"/>
          <a:srcRect/>
          <a:stretch>
            <a:fillRect/>
          </a:stretch>
        </p:blipFill>
        <p:spPr bwMode="auto">
          <a:xfrm>
            <a:off x="16305" y="764703"/>
            <a:ext cx="9127695" cy="5350913"/>
          </a:xfrm>
          <a:prstGeom prst="rect">
            <a:avLst/>
          </a:prstGeom>
          <a:noFill/>
        </p:spPr>
      </p:pic>
      <p:sp>
        <p:nvSpPr>
          <p:cNvPr id="6" name="Rectangle 5"/>
          <p:cNvSpPr/>
          <p:nvPr/>
        </p:nvSpPr>
        <p:spPr>
          <a:xfrm>
            <a:off x="2843808" y="4941168"/>
            <a:ext cx="3348994" cy="769441"/>
          </a:xfrm>
          <a:prstGeom prst="rect">
            <a:avLst/>
          </a:prstGeom>
        </p:spPr>
        <p:txBody>
          <a:bodyPr wrap="none">
            <a:spAutoFit/>
          </a:bodyPr>
          <a:lstStyle/>
          <a:p>
            <a:pPr lvl="0" algn="ctr">
              <a:spcBef>
                <a:spcPct val="0"/>
              </a:spcBef>
              <a:defRPr/>
            </a:pPr>
            <a:r>
              <a:rPr lang="el-GR" sz="4400" b="1" dirty="0">
                <a:solidFill>
                  <a:schemeClr val="bg1"/>
                </a:solidFill>
                <a:latin typeface="Comic Sans MS" panose="030F0702030302020204" pitchFamily="66" charset="0"/>
                <a:ea typeface="Verdana" panose="020B0604030504040204" pitchFamily="34" charset="0"/>
                <a:cs typeface="Verdana" panose="020B0604030504040204" pitchFamily="34" charset="0"/>
              </a:rPr>
              <a:t>Ευχαριστώ!!!</a:t>
            </a:r>
            <a:endParaRPr lang="en-US" sz="4400" dirty="0">
              <a:solidFill>
                <a:schemeClr val="bg1"/>
              </a:solidFill>
              <a:latin typeface="Comic Sans MS" panose="030F0702030302020204" pitchFamily="66"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09680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45060" name="Picture 3" descr="negativenet"/>
            <p:cNvPicPr>
              <a:picLocks noChangeAspect="1" noChangeArrowheads="1"/>
            </p:cNvPicPr>
            <p:nvPr/>
          </p:nvPicPr>
          <p:blipFill>
            <a:blip r:embed="rId2" cstate="print"/>
            <a:srcRect/>
            <a:stretch>
              <a:fillRect/>
            </a:stretch>
          </p:blipFill>
          <p:spPr bwMode="auto">
            <a:xfrm>
              <a:off x="0" y="0"/>
              <a:ext cx="5760" cy="4320"/>
            </a:xfrm>
            <a:prstGeom prst="rect">
              <a:avLst/>
            </a:prstGeom>
            <a:noFill/>
            <a:ln w="9525">
              <a:noFill/>
              <a:miter lim="800000"/>
              <a:headEnd/>
              <a:tailEnd/>
            </a:ln>
          </p:spPr>
        </p:pic>
        <p:pic>
          <p:nvPicPr>
            <p:cNvPr id="45061" name="Picture 4" descr="negativenet"/>
            <p:cNvPicPr>
              <a:picLocks noChangeAspect="1" noChangeArrowheads="1"/>
            </p:cNvPicPr>
            <p:nvPr/>
          </p:nvPicPr>
          <p:blipFill>
            <a:blip r:embed="rId3" cstate="print"/>
            <a:srcRect/>
            <a:stretch>
              <a:fillRect/>
            </a:stretch>
          </p:blipFill>
          <p:spPr bwMode="auto">
            <a:xfrm>
              <a:off x="720" y="144"/>
              <a:ext cx="1080" cy="1440"/>
            </a:xfrm>
            <a:prstGeom prst="rect">
              <a:avLst/>
            </a:prstGeom>
            <a:noFill/>
            <a:ln w="9525">
              <a:noFill/>
              <a:miter lim="800000"/>
              <a:headEnd/>
              <a:tailEnd/>
            </a:ln>
          </p:spPr>
        </p:pic>
        <p:pic>
          <p:nvPicPr>
            <p:cNvPr id="45062" name="Picture 5" descr="negativenet"/>
            <p:cNvPicPr>
              <a:picLocks noChangeAspect="1" noChangeArrowheads="1"/>
            </p:cNvPicPr>
            <p:nvPr/>
          </p:nvPicPr>
          <p:blipFill>
            <a:blip r:embed="rId4" cstate="print"/>
            <a:srcRect/>
            <a:stretch>
              <a:fillRect/>
            </a:stretch>
          </p:blipFill>
          <p:spPr bwMode="auto">
            <a:xfrm>
              <a:off x="0" y="1104"/>
              <a:ext cx="672" cy="3216"/>
            </a:xfrm>
            <a:prstGeom prst="rect">
              <a:avLst/>
            </a:prstGeom>
            <a:noFill/>
            <a:ln w="9525">
              <a:noFill/>
              <a:miter lim="800000"/>
              <a:headEnd/>
              <a:tailEnd/>
            </a:ln>
          </p:spPr>
        </p:pic>
      </p:grpSp>
      <p:pic>
        <p:nvPicPr>
          <p:cNvPr id="45059" name="Picture 6" descr="Us&amp;Them"/>
          <p:cNvPicPr>
            <a:picLocks noChangeAspect="1" noChangeArrowheads="1"/>
          </p:cNvPicPr>
          <p:nvPr/>
        </p:nvPicPr>
        <p:blipFill>
          <a:blip r:embed="rId5" cstate="print"/>
          <a:srcRect/>
          <a:stretch>
            <a:fillRect/>
          </a:stretch>
        </p:blipFill>
        <p:spPr bwMode="auto">
          <a:xfrm>
            <a:off x="685800" y="446088"/>
            <a:ext cx="8001000" cy="6140450"/>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68313" y="0"/>
            <a:ext cx="8229600" cy="633413"/>
          </a:xfrm>
        </p:spPr>
        <p:txBody>
          <a:bodyPr/>
          <a:lstStyle/>
          <a:p>
            <a:pPr>
              <a:defRPr/>
            </a:pPr>
            <a:r>
              <a:rPr lang="en-US" sz="2800" b="1" dirty="0">
                <a:solidFill>
                  <a:srgbClr val="808080"/>
                </a:solidFill>
                <a:latin typeface="Arial" pitchFamily="34" charset="0"/>
                <a:ea typeface="+mn-ea"/>
                <a:cs typeface="Arial" pitchFamily="34" charset="0"/>
              </a:rPr>
              <a:t>Water Resources Management</a:t>
            </a:r>
            <a:endParaRPr lang="el-GR" sz="2800" b="1" dirty="0">
              <a:solidFill>
                <a:srgbClr val="808080"/>
              </a:solidFill>
              <a:latin typeface="Arial" pitchFamily="34" charset="0"/>
              <a:ea typeface="+mn-ea"/>
              <a:cs typeface="Arial" pitchFamily="34" charset="0"/>
            </a:endParaRPr>
          </a:p>
        </p:txBody>
      </p:sp>
      <p:pic>
        <p:nvPicPr>
          <p:cNvPr id="4" name="Picture 4"/>
          <p:cNvPicPr>
            <a:picLocks noGrp="1" noChangeAspect="1" noChangeArrowheads="1"/>
          </p:cNvPicPr>
          <p:nvPr>
            <p:ph idx="1"/>
          </p:nvPr>
        </p:nvPicPr>
        <p:blipFill>
          <a:blip r:embed="rId2" cstate="print"/>
          <a:srcRect/>
          <a:stretch>
            <a:fillRect/>
          </a:stretch>
        </p:blipFill>
        <p:spPr>
          <a:xfrm>
            <a:off x="36513" y="3359150"/>
            <a:ext cx="9072562" cy="3346450"/>
          </a:xfrm>
          <a:noFill/>
        </p:spPr>
      </p:pic>
      <p:sp>
        <p:nvSpPr>
          <p:cNvPr id="60420" name="Rectangle 4"/>
          <p:cNvSpPr>
            <a:spLocks noChangeArrowheads="1"/>
          </p:cNvSpPr>
          <p:nvPr/>
        </p:nvSpPr>
        <p:spPr bwMode="auto">
          <a:xfrm>
            <a:off x="0" y="762001"/>
            <a:ext cx="8991600" cy="830997"/>
          </a:xfrm>
          <a:prstGeom prst="rect">
            <a:avLst/>
          </a:prstGeom>
          <a:noFill/>
          <a:ln w="9525">
            <a:noFill/>
            <a:miter lim="800000"/>
            <a:headEnd/>
            <a:tailEnd/>
          </a:ln>
        </p:spPr>
        <p:txBody>
          <a:bodyPr wrap="square">
            <a:spAutoFit/>
          </a:bodyPr>
          <a:lstStyle/>
          <a:p>
            <a:pPr algn="just"/>
            <a:r>
              <a:rPr lang="en-US" sz="2400" b="1" dirty="0"/>
              <a:t>The traditional practice focused on the management of water resources exclusively as a means to serve and meet the human needs</a:t>
            </a:r>
            <a:endParaRPr lang="el-GR" sz="2400" b="1" dirty="0"/>
          </a:p>
        </p:txBody>
      </p:sp>
      <p:sp>
        <p:nvSpPr>
          <p:cNvPr id="7" name="Rectangle 6"/>
          <p:cNvSpPr>
            <a:spLocks noChangeArrowheads="1"/>
          </p:cNvSpPr>
          <p:nvPr/>
        </p:nvSpPr>
        <p:spPr bwMode="auto">
          <a:xfrm>
            <a:off x="2207112" y="2781300"/>
            <a:ext cx="5048882" cy="707886"/>
          </a:xfrm>
          <a:prstGeom prst="rect">
            <a:avLst/>
          </a:prstGeom>
          <a:noFill/>
          <a:ln w="9525">
            <a:noFill/>
            <a:miter lim="800000"/>
            <a:headEnd/>
            <a:tailEnd/>
          </a:ln>
        </p:spPr>
        <p:txBody>
          <a:bodyPr wrap="none">
            <a:spAutoFit/>
          </a:bodyPr>
          <a:lstStyle/>
          <a:p>
            <a:pPr algn="ctr"/>
            <a:r>
              <a:rPr lang="en-US" sz="2000" b="1" dirty="0">
                <a:solidFill>
                  <a:srgbClr val="FF0000"/>
                </a:solidFill>
              </a:rPr>
              <a:t>Scientific expertise + economic development </a:t>
            </a:r>
            <a:r>
              <a:rPr lang="el-GR" sz="2000" b="1" dirty="0">
                <a:solidFill>
                  <a:srgbClr val="FF0000"/>
                </a:solidFill>
              </a:rPr>
              <a:t> </a:t>
            </a:r>
          </a:p>
          <a:p>
            <a:pPr algn="ctr"/>
            <a:r>
              <a:rPr lang="en-US" sz="2000" b="1" dirty="0">
                <a:solidFill>
                  <a:srgbClr val="FF0000"/>
                </a:solidFill>
              </a:rPr>
              <a:t>against the environment</a:t>
            </a:r>
            <a:endParaRPr lang="el-GR" sz="2000" b="1" dirty="0">
              <a:solidFill>
                <a:srgbClr val="FF0000"/>
              </a:solidFill>
            </a:endParaRPr>
          </a:p>
        </p:txBody>
      </p:sp>
      <p:sp>
        <p:nvSpPr>
          <p:cNvPr id="8" name="Down Arrow 7"/>
          <p:cNvSpPr/>
          <p:nvPr/>
        </p:nvSpPr>
        <p:spPr>
          <a:xfrm>
            <a:off x="4284663" y="1916113"/>
            <a:ext cx="431800" cy="865187"/>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10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20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xfrm>
            <a:off x="508000" y="1"/>
            <a:ext cx="8458200" cy="761999"/>
          </a:xfrm>
          <a:noFill/>
        </p:spPr>
        <p:txBody>
          <a:bodyPr lIns="90488" tIns="44450" rIns="90488" bIns="44450">
            <a:normAutofit/>
          </a:bodyPr>
          <a:lstStyle/>
          <a:p>
            <a:pPr>
              <a:defRPr/>
            </a:pPr>
            <a:r>
              <a:rPr lang="en-GB" sz="2800" b="1" dirty="0">
                <a:solidFill>
                  <a:srgbClr val="808080"/>
                </a:solidFill>
                <a:latin typeface="Arial" pitchFamily="34" charset="0"/>
                <a:ea typeface="+mn-ea"/>
                <a:cs typeface="Arial" pitchFamily="34" charset="0"/>
              </a:rPr>
              <a:t>Sustainable Water Resources Management </a:t>
            </a:r>
            <a:endParaRPr lang="en-US" sz="2800" b="1" dirty="0">
              <a:solidFill>
                <a:srgbClr val="808080"/>
              </a:solidFill>
              <a:latin typeface="Arial" pitchFamily="34" charset="0"/>
              <a:ea typeface="+mn-ea"/>
              <a:cs typeface="Arial" pitchFamily="34" charset="0"/>
            </a:endParaRPr>
          </a:p>
        </p:txBody>
      </p:sp>
      <p:grpSp>
        <p:nvGrpSpPr>
          <p:cNvPr id="38" name="Group 37"/>
          <p:cNvGrpSpPr/>
          <p:nvPr/>
        </p:nvGrpSpPr>
        <p:grpSpPr>
          <a:xfrm>
            <a:off x="1371600" y="914400"/>
            <a:ext cx="6248400" cy="4648200"/>
            <a:chOff x="762001" y="685800"/>
            <a:chExt cx="7579044" cy="6019800"/>
          </a:xfrm>
        </p:grpSpPr>
        <p:sp>
          <p:nvSpPr>
            <p:cNvPr id="4" name="3 - Διάγραμμα ροής: Λογικό &quot;Ή&quot;"/>
            <p:cNvSpPr/>
            <p:nvPr/>
          </p:nvSpPr>
          <p:spPr>
            <a:xfrm rot="2655788">
              <a:off x="3218212" y="2403592"/>
              <a:ext cx="2743200" cy="2695162"/>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3733801" y="685800"/>
              <a:ext cx="1752600" cy="461665"/>
            </a:xfrm>
            <a:prstGeom prst="rect">
              <a:avLst/>
            </a:prstGeom>
            <a:noFill/>
          </p:spPr>
          <p:txBody>
            <a:bodyPr wrap="square" rtlCol="0">
              <a:spAutoFit/>
            </a:bodyPr>
            <a:lstStyle/>
            <a:p>
              <a:pPr algn="ctr"/>
              <a:r>
                <a:rPr lang="en-US" sz="1200" b="1" dirty="0"/>
                <a:t>ENVIRONMENTAL SAFETY</a:t>
              </a:r>
              <a:endParaRPr lang="el-GR" sz="1200" b="1" dirty="0"/>
            </a:p>
          </p:txBody>
        </p:sp>
        <p:sp>
          <p:nvSpPr>
            <p:cNvPr id="10" name="9 - TextBox"/>
            <p:cNvSpPr txBox="1"/>
            <p:nvPr/>
          </p:nvSpPr>
          <p:spPr>
            <a:xfrm>
              <a:off x="3657601" y="6243935"/>
              <a:ext cx="1752600" cy="461665"/>
            </a:xfrm>
            <a:prstGeom prst="rect">
              <a:avLst/>
            </a:prstGeom>
            <a:noFill/>
          </p:spPr>
          <p:txBody>
            <a:bodyPr wrap="square" rtlCol="0">
              <a:spAutoFit/>
            </a:bodyPr>
            <a:lstStyle/>
            <a:p>
              <a:pPr algn="ctr"/>
              <a:r>
                <a:rPr lang="en-US" sz="1200" b="1" dirty="0"/>
                <a:t>SOCIAL</a:t>
              </a:r>
            </a:p>
            <a:p>
              <a:pPr algn="ctr"/>
              <a:r>
                <a:rPr lang="en-US" sz="1200" b="1" dirty="0"/>
                <a:t>EQUITY</a:t>
              </a:r>
              <a:endParaRPr lang="el-GR" sz="1200" b="1" dirty="0"/>
            </a:p>
          </p:txBody>
        </p:sp>
        <p:sp>
          <p:nvSpPr>
            <p:cNvPr id="11" name="10 - TextBox"/>
            <p:cNvSpPr txBox="1"/>
            <p:nvPr/>
          </p:nvSpPr>
          <p:spPr>
            <a:xfrm rot="16200000">
              <a:off x="131923" y="3449478"/>
              <a:ext cx="1752600" cy="492443"/>
            </a:xfrm>
            <a:prstGeom prst="rect">
              <a:avLst/>
            </a:prstGeom>
            <a:noFill/>
          </p:spPr>
          <p:txBody>
            <a:bodyPr wrap="square" rtlCol="0">
              <a:spAutoFit/>
            </a:bodyPr>
            <a:lstStyle/>
            <a:p>
              <a:pPr algn="ctr"/>
              <a:r>
                <a:rPr lang="en-US" sz="1300" b="1" dirty="0"/>
                <a:t>TECHNICAL RELIABILITY</a:t>
              </a:r>
              <a:endParaRPr lang="el-GR" sz="1300" b="1" dirty="0"/>
            </a:p>
          </p:txBody>
        </p:sp>
        <p:sp>
          <p:nvSpPr>
            <p:cNvPr id="12" name="11 - TextBox"/>
            <p:cNvSpPr txBox="1"/>
            <p:nvPr/>
          </p:nvSpPr>
          <p:spPr>
            <a:xfrm rot="16200000">
              <a:off x="7218525" y="3525679"/>
              <a:ext cx="1752600" cy="492441"/>
            </a:xfrm>
            <a:prstGeom prst="rect">
              <a:avLst/>
            </a:prstGeom>
            <a:noFill/>
          </p:spPr>
          <p:txBody>
            <a:bodyPr wrap="square" rtlCol="0">
              <a:spAutoFit/>
            </a:bodyPr>
            <a:lstStyle/>
            <a:p>
              <a:pPr algn="ctr"/>
              <a:r>
                <a:rPr lang="en-US" sz="1300" b="1" dirty="0"/>
                <a:t>ECONOMIC EFFECTIVENESS</a:t>
              </a:r>
              <a:endParaRPr lang="el-GR" sz="1300" b="1" dirty="0"/>
            </a:p>
          </p:txBody>
        </p:sp>
        <p:grpSp>
          <p:nvGrpSpPr>
            <p:cNvPr id="2" name="20 - Ομάδα"/>
            <p:cNvGrpSpPr/>
            <p:nvPr/>
          </p:nvGrpSpPr>
          <p:grpSpPr>
            <a:xfrm>
              <a:off x="4191001" y="1066800"/>
              <a:ext cx="914400" cy="1676400"/>
              <a:chOff x="3505200" y="1143000"/>
              <a:chExt cx="762000" cy="1752600"/>
            </a:xfrm>
          </p:grpSpPr>
          <p:sp>
            <p:nvSpPr>
              <p:cNvPr id="8" name="7 - Βέλος προς τα κάτω"/>
              <p:cNvSpPr/>
              <p:nvPr/>
            </p:nvSpPr>
            <p:spPr>
              <a:xfrm rot="10800000">
                <a:off x="3505200" y="1219200"/>
                <a:ext cx="762000" cy="160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TextBox"/>
              <p:cNvSpPr txBox="1"/>
              <p:nvPr/>
            </p:nvSpPr>
            <p:spPr>
              <a:xfrm rot="16200000">
                <a:off x="3029094" y="1873106"/>
                <a:ext cx="1752600" cy="292388"/>
              </a:xfrm>
              <a:prstGeom prst="rect">
                <a:avLst/>
              </a:prstGeom>
              <a:noFill/>
            </p:spPr>
            <p:txBody>
              <a:bodyPr wrap="square" rtlCol="0">
                <a:spAutoFit/>
              </a:bodyPr>
              <a:lstStyle/>
              <a:p>
                <a:pPr algn="ctr"/>
                <a:r>
                  <a:rPr lang="en-US" sz="1300" b="1" dirty="0"/>
                  <a:t>ENVIRONMENT</a:t>
                </a:r>
                <a:endParaRPr lang="el-GR" sz="1300" b="1" dirty="0"/>
              </a:p>
            </p:txBody>
          </p:sp>
        </p:grpSp>
        <p:grpSp>
          <p:nvGrpSpPr>
            <p:cNvPr id="3" name="21 - Ομάδα"/>
            <p:cNvGrpSpPr/>
            <p:nvPr/>
          </p:nvGrpSpPr>
          <p:grpSpPr>
            <a:xfrm>
              <a:off x="4114801" y="4876800"/>
              <a:ext cx="914400" cy="1447800"/>
              <a:chOff x="4191000" y="4419600"/>
              <a:chExt cx="762000" cy="1752600"/>
            </a:xfrm>
          </p:grpSpPr>
          <p:sp>
            <p:nvSpPr>
              <p:cNvPr id="7" name="6 - Βέλος προς τα κάτω"/>
              <p:cNvSpPr/>
              <p:nvPr/>
            </p:nvSpPr>
            <p:spPr>
              <a:xfrm>
                <a:off x="4191000" y="4724400"/>
                <a:ext cx="762000" cy="1295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TextBox"/>
              <p:cNvSpPr txBox="1"/>
              <p:nvPr/>
            </p:nvSpPr>
            <p:spPr>
              <a:xfrm rot="16200000">
                <a:off x="3689494" y="5149706"/>
                <a:ext cx="1752600" cy="292388"/>
              </a:xfrm>
              <a:prstGeom prst="rect">
                <a:avLst/>
              </a:prstGeom>
              <a:noFill/>
            </p:spPr>
            <p:txBody>
              <a:bodyPr wrap="square" rtlCol="0">
                <a:spAutoFit/>
              </a:bodyPr>
              <a:lstStyle/>
              <a:p>
                <a:pPr algn="ctr"/>
                <a:r>
                  <a:rPr lang="en-US" sz="1300" b="1" dirty="0"/>
                  <a:t>SOCIETY</a:t>
                </a:r>
                <a:endParaRPr lang="el-GR" sz="1300" b="1" dirty="0"/>
              </a:p>
            </p:txBody>
          </p:sp>
        </p:grpSp>
        <p:grpSp>
          <p:nvGrpSpPr>
            <p:cNvPr id="5" name="18 - Ομάδα"/>
            <p:cNvGrpSpPr/>
            <p:nvPr/>
          </p:nvGrpSpPr>
          <p:grpSpPr>
            <a:xfrm>
              <a:off x="6019801" y="3429000"/>
              <a:ext cx="1752600" cy="762000"/>
              <a:chOff x="6019800" y="3352800"/>
              <a:chExt cx="1752600" cy="762000"/>
            </a:xfrm>
          </p:grpSpPr>
          <p:sp>
            <p:nvSpPr>
              <p:cNvPr id="18" name="17 - Βέλος προς τα κάτω"/>
              <p:cNvSpPr/>
              <p:nvPr/>
            </p:nvSpPr>
            <p:spPr>
              <a:xfrm rot="16200000">
                <a:off x="6553200" y="2971800"/>
                <a:ext cx="762000" cy="152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TextBox"/>
              <p:cNvSpPr txBox="1"/>
              <p:nvPr/>
            </p:nvSpPr>
            <p:spPr>
              <a:xfrm>
                <a:off x="6019800" y="3581400"/>
                <a:ext cx="1752600" cy="292388"/>
              </a:xfrm>
              <a:prstGeom prst="rect">
                <a:avLst/>
              </a:prstGeom>
              <a:noFill/>
            </p:spPr>
            <p:txBody>
              <a:bodyPr wrap="square" rtlCol="0">
                <a:spAutoFit/>
              </a:bodyPr>
              <a:lstStyle/>
              <a:p>
                <a:pPr algn="ctr"/>
                <a:r>
                  <a:rPr lang="en-US" sz="1300" b="1" dirty="0"/>
                  <a:t>ECONOMY</a:t>
                </a:r>
                <a:endParaRPr lang="el-GR" sz="1300" b="1" dirty="0"/>
              </a:p>
            </p:txBody>
          </p:sp>
        </p:grpSp>
        <p:grpSp>
          <p:nvGrpSpPr>
            <p:cNvPr id="6" name="19 - Ομάδα"/>
            <p:cNvGrpSpPr/>
            <p:nvPr/>
          </p:nvGrpSpPr>
          <p:grpSpPr>
            <a:xfrm>
              <a:off x="1295401" y="3352800"/>
              <a:ext cx="1752600" cy="762000"/>
              <a:chOff x="1524000" y="3352800"/>
              <a:chExt cx="1752600" cy="762000"/>
            </a:xfrm>
          </p:grpSpPr>
          <p:sp>
            <p:nvSpPr>
              <p:cNvPr id="17" name="16 - Βέλος προς τα κάτω"/>
              <p:cNvSpPr/>
              <p:nvPr/>
            </p:nvSpPr>
            <p:spPr>
              <a:xfrm rot="5400000">
                <a:off x="1981200" y="2971800"/>
                <a:ext cx="762000" cy="1524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TextBox"/>
              <p:cNvSpPr txBox="1"/>
              <p:nvPr/>
            </p:nvSpPr>
            <p:spPr>
              <a:xfrm>
                <a:off x="1524000" y="3581400"/>
                <a:ext cx="1752600" cy="292388"/>
              </a:xfrm>
              <a:prstGeom prst="rect">
                <a:avLst/>
              </a:prstGeom>
              <a:noFill/>
            </p:spPr>
            <p:txBody>
              <a:bodyPr wrap="square" rtlCol="0">
                <a:spAutoFit/>
              </a:bodyPr>
              <a:lstStyle/>
              <a:p>
                <a:pPr algn="ctr"/>
                <a:r>
                  <a:rPr lang="en-US" sz="1300" b="1" dirty="0"/>
                  <a:t>ENGINEERING</a:t>
                </a:r>
                <a:endParaRPr lang="el-GR" sz="1300" b="1" dirty="0"/>
              </a:p>
            </p:txBody>
          </p:sp>
        </p:grpSp>
        <p:sp>
          <p:nvSpPr>
            <p:cNvPr id="23" name="22 - TextBox"/>
            <p:cNvSpPr txBox="1"/>
            <p:nvPr/>
          </p:nvSpPr>
          <p:spPr>
            <a:xfrm>
              <a:off x="3657601" y="2769513"/>
              <a:ext cx="1752600" cy="261610"/>
            </a:xfrm>
            <a:prstGeom prst="rect">
              <a:avLst/>
            </a:prstGeom>
            <a:noFill/>
          </p:spPr>
          <p:txBody>
            <a:bodyPr wrap="square" rtlCol="0">
              <a:spAutoFit/>
            </a:bodyPr>
            <a:lstStyle/>
            <a:p>
              <a:pPr algn="ctr"/>
              <a:r>
                <a:rPr lang="en-US" sz="1100" b="1" dirty="0"/>
                <a:t>ENVIRONMENTAL FAILURE</a:t>
              </a:r>
              <a:endParaRPr lang="el-GR" sz="1100" b="1" dirty="0"/>
            </a:p>
          </p:txBody>
        </p:sp>
        <p:sp>
          <p:nvSpPr>
            <p:cNvPr id="24" name="23 - TextBox"/>
            <p:cNvSpPr txBox="1"/>
            <p:nvPr/>
          </p:nvSpPr>
          <p:spPr>
            <a:xfrm>
              <a:off x="3657601" y="4293513"/>
              <a:ext cx="1752600" cy="430887"/>
            </a:xfrm>
            <a:prstGeom prst="rect">
              <a:avLst/>
            </a:prstGeom>
            <a:noFill/>
          </p:spPr>
          <p:txBody>
            <a:bodyPr wrap="square" rtlCol="0">
              <a:spAutoFit/>
            </a:bodyPr>
            <a:lstStyle/>
            <a:p>
              <a:pPr algn="ctr"/>
              <a:r>
                <a:rPr lang="en-US" sz="1100" b="1" dirty="0"/>
                <a:t>SOCIAL</a:t>
              </a:r>
            </a:p>
            <a:p>
              <a:pPr algn="ctr"/>
              <a:r>
                <a:rPr lang="en-US" sz="1100" b="1" dirty="0"/>
                <a:t>DISRUPTION</a:t>
              </a:r>
              <a:endParaRPr lang="el-GR" sz="1100" b="1" dirty="0"/>
            </a:p>
          </p:txBody>
        </p:sp>
        <p:sp>
          <p:nvSpPr>
            <p:cNvPr id="25" name="24 - TextBox"/>
            <p:cNvSpPr txBox="1"/>
            <p:nvPr/>
          </p:nvSpPr>
          <p:spPr>
            <a:xfrm rot="16200000">
              <a:off x="2718257" y="3556456"/>
              <a:ext cx="1752600" cy="430887"/>
            </a:xfrm>
            <a:prstGeom prst="rect">
              <a:avLst/>
            </a:prstGeom>
            <a:noFill/>
          </p:spPr>
          <p:txBody>
            <a:bodyPr wrap="square" rtlCol="0">
              <a:spAutoFit/>
            </a:bodyPr>
            <a:lstStyle/>
            <a:p>
              <a:pPr algn="ctr"/>
              <a:r>
                <a:rPr lang="en-US" sz="1100" b="1" dirty="0"/>
                <a:t>TECHNICAL</a:t>
              </a:r>
            </a:p>
            <a:p>
              <a:pPr algn="ctr"/>
              <a:r>
                <a:rPr lang="en-US" sz="1100" b="1" dirty="0"/>
                <a:t>FAILURE</a:t>
              </a:r>
              <a:endParaRPr lang="el-GR" sz="1100" b="1" dirty="0"/>
            </a:p>
          </p:txBody>
        </p:sp>
        <p:sp>
          <p:nvSpPr>
            <p:cNvPr id="26" name="25 - TextBox"/>
            <p:cNvSpPr txBox="1"/>
            <p:nvPr/>
          </p:nvSpPr>
          <p:spPr>
            <a:xfrm rot="16200000">
              <a:off x="4699458" y="3556457"/>
              <a:ext cx="1752600" cy="430885"/>
            </a:xfrm>
            <a:prstGeom prst="rect">
              <a:avLst/>
            </a:prstGeom>
            <a:noFill/>
          </p:spPr>
          <p:txBody>
            <a:bodyPr wrap="square" rtlCol="0">
              <a:spAutoFit/>
            </a:bodyPr>
            <a:lstStyle/>
            <a:p>
              <a:pPr algn="ctr"/>
              <a:r>
                <a:rPr lang="en-US" sz="1100" b="1" dirty="0"/>
                <a:t>ECONOMIC</a:t>
              </a:r>
            </a:p>
            <a:p>
              <a:pPr algn="ctr"/>
              <a:r>
                <a:rPr lang="en-US" sz="1100" b="1" dirty="0"/>
                <a:t> LOSSES</a:t>
              </a:r>
              <a:endParaRPr lang="el-GR" sz="1100" b="1" dirty="0"/>
            </a:p>
          </p:txBody>
        </p:sp>
        <p:sp>
          <p:nvSpPr>
            <p:cNvPr id="27" name="26 - Έλλειψη"/>
            <p:cNvSpPr/>
            <p:nvPr/>
          </p:nvSpPr>
          <p:spPr>
            <a:xfrm>
              <a:off x="3962401" y="3581400"/>
              <a:ext cx="1219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27 - TextBox"/>
            <p:cNvSpPr txBox="1"/>
            <p:nvPr/>
          </p:nvSpPr>
          <p:spPr>
            <a:xfrm>
              <a:off x="4038601" y="3657600"/>
              <a:ext cx="1091742" cy="261610"/>
            </a:xfrm>
            <a:prstGeom prst="rect">
              <a:avLst/>
            </a:prstGeom>
            <a:noFill/>
          </p:spPr>
          <p:txBody>
            <a:bodyPr wrap="square" rtlCol="0">
              <a:spAutoFit/>
            </a:bodyPr>
            <a:lstStyle/>
            <a:p>
              <a:pPr algn="ctr"/>
              <a:r>
                <a:rPr lang="en-US" sz="1100" b="1" dirty="0"/>
                <a:t>RISKS</a:t>
              </a:r>
              <a:endParaRPr lang="el-GR" sz="1100" b="1" dirty="0"/>
            </a:p>
          </p:txBody>
        </p:sp>
        <p:cxnSp>
          <p:nvCxnSpPr>
            <p:cNvPr id="30" name="29 - Ευθεία γραμμή σύνδεσης"/>
            <p:cNvCxnSpPr/>
            <p:nvPr/>
          </p:nvCxnSpPr>
          <p:spPr>
            <a:xfrm flipV="1">
              <a:off x="1371601" y="1447800"/>
              <a:ext cx="213360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 Ευθεία γραμμή σύνδεσης"/>
            <p:cNvCxnSpPr/>
            <p:nvPr/>
          </p:nvCxnSpPr>
          <p:spPr>
            <a:xfrm>
              <a:off x="5791201" y="1447800"/>
              <a:ext cx="2209800" cy="1676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33 - Ευθεία γραμμή σύνδεσης"/>
            <p:cNvCxnSpPr/>
            <p:nvPr/>
          </p:nvCxnSpPr>
          <p:spPr>
            <a:xfrm flipH="1">
              <a:off x="5638801" y="4343400"/>
              <a:ext cx="213360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35 - Ευθεία γραμμή σύνδεσης"/>
            <p:cNvCxnSpPr/>
            <p:nvPr/>
          </p:nvCxnSpPr>
          <p:spPr>
            <a:xfrm>
              <a:off x="1371601" y="4343400"/>
              <a:ext cx="2209800" cy="1676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0" y="5562600"/>
            <a:ext cx="9144000" cy="1015663"/>
          </a:xfrm>
          <a:prstGeom prst="rect">
            <a:avLst/>
          </a:prstGeom>
        </p:spPr>
        <p:txBody>
          <a:bodyPr wrap="square">
            <a:spAutoFit/>
          </a:bodyPr>
          <a:lstStyle/>
          <a:p>
            <a:pPr algn="just"/>
            <a:r>
              <a:rPr lang="en-US" sz="2000" b="1" dirty="0">
                <a:solidFill>
                  <a:srgbClr val="0070C0"/>
                </a:solidFill>
              </a:rPr>
              <a:t>The integration of the sustainable development concept into water resources management practices is considered indispensable for succeeding in the protection of the water resources while fulfilling the water demands of economic development</a:t>
            </a:r>
          </a:p>
        </p:txBody>
      </p:sp>
      <p:sp>
        <p:nvSpPr>
          <p:cNvPr id="40" name="Rectangle 39"/>
          <p:cNvSpPr>
            <a:spLocks noChangeArrowheads="1"/>
          </p:cNvSpPr>
          <p:nvPr/>
        </p:nvSpPr>
        <p:spPr bwMode="auto">
          <a:xfrm>
            <a:off x="838200" y="2590800"/>
            <a:ext cx="7391400" cy="1446550"/>
          </a:xfrm>
          <a:prstGeom prst="rect">
            <a:avLst/>
          </a:prstGeom>
          <a:solidFill>
            <a:srgbClr val="002060">
              <a:alpha val="69803"/>
            </a:srgbClr>
          </a:solidFill>
          <a:ln w="9525">
            <a:noFill/>
            <a:miter lim="800000"/>
            <a:headEnd/>
            <a:tailEnd/>
          </a:ln>
        </p:spPr>
        <p:txBody>
          <a:bodyPr wrap="square">
            <a:spAutoFit/>
          </a:bodyPr>
          <a:lstStyle/>
          <a:p>
            <a:pPr algn="ctr"/>
            <a:r>
              <a:rPr lang="en-US" sz="2400" b="1" dirty="0">
                <a:solidFill>
                  <a:srgbClr val="FFFF00"/>
                </a:solidFill>
              </a:rPr>
              <a:t>Economic development</a:t>
            </a:r>
            <a:r>
              <a:rPr lang="el-GR" sz="2400" b="1" dirty="0">
                <a:solidFill>
                  <a:srgbClr val="FFFF00"/>
                </a:solidFill>
              </a:rPr>
              <a:t>, </a:t>
            </a:r>
            <a:r>
              <a:rPr lang="en-US" sz="2400" b="1" dirty="0">
                <a:solidFill>
                  <a:srgbClr val="FFFF00"/>
                </a:solidFill>
              </a:rPr>
              <a:t>scientific expertise</a:t>
            </a:r>
            <a:r>
              <a:rPr lang="el-GR" sz="2400" b="1" dirty="0">
                <a:solidFill>
                  <a:srgbClr val="FFFF00"/>
                </a:solidFill>
              </a:rPr>
              <a:t> </a:t>
            </a:r>
          </a:p>
          <a:p>
            <a:pPr algn="ctr"/>
            <a:r>
              <a:rPr lang="el-GR" sz="4000" b="1" dirty="0">
                <a:solidFill>
                  <a:srgbClr val="FFFF00"/>
                </a:solidFill>
              </a:rPr>
              <a:t>+</a:t>
            </a:r>
          </a:p>
          <a:p>
            <a:pPr algn="ctr"/>
            <a:r>
              <a:rPr lang="en-US" sz="2400" b="1" dirty="0">
                <a:solidFill>
                  <a:srgbClr val="FFFF00"/>
                </a:solidFill>
              </a:rPr>
              <a:t>Social development</a:t>
            </a:r>
            <a:r>
              <a:rPr lang="el-GR" sz="2400" b="1" dirty="0">
                <a:solidFill>
                  <a:srgbClr val="FFFF00"/>
                </a:solidFill>
              </a:rPr>
              <a:t>, </a:t>
            </a:r>
            <a:r>
              <a:rPr lang="en-US" sz="2400" b="1" dirty="0">
                <a:solidFill>
                  <a:srgbClr val="FFFF00"/>
                </a:solidFill>
              </a:rPr>
              <a:t>environmental protection</a:t>
            </a:r>
            <a:endParaRPr lang="el-GR" sz="2400" b="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vertical)">
                                      <p:cBhvr>
                                        <p:cTn id="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35596" y="1350986"/>
            <a:ext cx="7272808" cy="4978348"/>
          </a:xfrm>
          <a:prstGeom prst="rect">
            <a:avLst/>
          </a:prstGeom>
          <a:noFill/>
          <a:ln w="9525">
            <a:noFill/>
            <a:miter lim="800000"/>
            <a:headEnd/>
            <a:tailEnd/>
          </a:ln>
        </p:spPr>
      </p:pic>
      <p:sp>
        <p:nvSpPr>
          <p:cNvPr id="20482" name="Rectangle 2"/>
          <p:cNvSpPr>
            <a:spLocks noGrp="1" noChangeArrowheads="1"/>
          </p:cNvSpPr>
          <p:nvPr>
            <p:ph type="title"/>
          </p:nvPr>
        </p:nvSpPr>
        <p:spPr>
          <a:xfrm>
            <a:off x="228600" y="764704"/>
            <a:ext cx="8458200" cy="838200"/>
          </a:xfrm>
        </p:spPr>
        <p:txBody>
          <a:bodyPr/>
          <a:lstStyle/>
          <a:p>
            <a:pPr eaLnBrk="1" hangingPunct="1"/>
            <a:r>
              <a:rPr lang="en-US" sz="2800" b="1" dirty="0">
                <a:latin typeface="Comic Sans MS" pitchFamily="66" charset="0"/>
              </a:rPr>
              <a:t>Management of transboundary GWB</a:t>
            </a:r>
            <a:endParaRPr lang="en-GB" sz="2800" b="1" dirty="0">
              <a:latin typeface="Comic Sans MS" pitchFamily="66" charset="0"/>
            </a:endParaRPr>
          </a:p>
        </p:txBody>
      </p:sp>
      <p:sp>
        <p:nvSpPr>
          <p:cNvPr id="20484" name="Rectangle 4"/>
          <p:cNvSpPr>
            <a:spLocks noChangeArrowheads="1"/>
          </p:cNvSpPr>
          <p:nvPr/>
        </p:nvSpPr>
        <p:spPr bwMode="auto">
          <a:xfrm>
            <a:off x="152400" y="2514601"/>
            <a:ext cx="8839200" cy="402291"/>
          </a:xfrm>
          <a:prstGeom prst="rect">
            <a:avLst/>
          </a:prstGeom>
          <a:noFill/>
          <a:ln w="9525">
            <a:noFill/>
            <a:miter lim="800000"/>
            <a:headEnd/>
            <a:tailEnd/>
          </a:ln>
        </p:spPr>
        <p:txBody>
          <a:bodyPr wrap="square" lIns="90000" tIns="46800" rIns="90000" bIns="46800">
            <a:spAutoFit/>
          </a:bodyPr>
          <a:lstStyle/>
          <a:p>
            <a:pPr eaLnBrk="0" hangingPunct="0">
              <a:buSzPct val="150000"/>
              <a:buFont typeface="Wingdings" pitchFamily="2" charset="2"/>
              <a:buChar char="ü"/>
              <a:tabLst>
                <a:tab pos="539750" algn="l"/>
              </a:tabLst>
            </a:pPr>
            <a:endParaRPr lang="en-GB" sz="2000" b="1" dirty="0">
              <a:solidFill>
                <a:schemeClr val="accent1">
                  <a:lumMod val="75000"/>
                </a:schemeClr>
              </a:solidFill>
              <a:cs typeface="Times New Roman" pitchFamily="18" charset="0"/>
            </a:endParaRPr>
          </a:p>
        </p:txBody>
      </p:sp>
      <p:pic>
        <p:nvPicPr>
          <p:cNvPr id="6" name="Picture 8" descr="http://www.inweb.gr/templates/inweb/images/header_logo.png"/>
          <p:cNvPicPr>
            <a:picLocks noChangeAspect="1" noChangeArrowheads="1"/>
          </p:cNvPicPr>
          <p:nvPr/>
        </p:nvPicPr>
        <p:blipFill>
          <a:blip r:embed="rId3" cstate="print"/>
          <a:srcRect/>
          <a:stretch>
            <a:fillRect/>
          </a:stretch>
        </p:blipFill>
        <p:spPr bwMode="auto">
          <a:xfrm>
            <a:off x="0" y="1"/>
            <a:ext cx="9144000" cy="880111"/>
          </a:xfrm>
          <a:prstGeom prst="rect">
            <a:avLst/>
          </a:prstGeom>
          <a:noFill/>
        </p:spPr>
      </p:pic>
      <p:sp>
        <p:nvSpPr>
          <p:cNvPr id="3" name="Rectangle 2"/>
          <p:cNvSpPr/>
          <p:nvPr/>
        </p:nvSpPr>
        <p:spPr>
          <a:xfrm>
            <a:off x="611560" y="6453336"/>
            <a:ext cx="8056004" cy="400110"/>
          </a:xfrm>
          <a:prstGeom prst="rect">
            <a:avLst/>
          </a:prstGeom>
        </p:spPr>
        <p:txBody>
          <a:bodyPr wrap="square">
            <a:spAutoFit/>
          </a:bodyPr>
          <a:lstStyle/>
          <a:p>
            <a:r>
              <a:rPr lang="el-GR" sz="1000" b="1" dirty="0">
                <a:latin typeface="+mn-lt"/>
              </a:rPr>
              <a:t>Πηγή</a:t>
            </a:r>
            <a:r>
              <a:rPr lang="el-GR" sz="1000" b="1" i="1" dirty="0">
                <a:latin typeface="+mn-lt"/>
              </a:rPr>
              <a:t>: </a:t>
            </a:r>
            <a:r>
              <a:rPr lang="en-US" sz="1000" b="1" i="1" dirty="0">
                <a:latin typeface="+mn-lt"/>
              </a:rPr>
              <a:t>Ganoulis, J., Skoulikaris, Ch. (2011). A Conceptual Model for Implementing Integrated Transboundary Water Resources Management (ITWRM). Journal of Hydrologic Environment, 7(1), 155-158</a:t>
            </a:r>
          </a:p>
        </p:txBody>
      </p:sp>
    </p:spTree>
    <p:extLst>
      <p:ext uri="{BB962C8B-B14F-4D97-AF65-F5344CB8AC3E}">
        <p14:creationId xmlns:p14="http://schemas.microsoft.com/office/powerpoint/2010/main" val="9144247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447800" y="0"/>
            <a:ext cx="6392584" cy="954107"/>
          </a:xfrm>
          <a:prstGeom prst="rect">
            <a:avLst/>
          </a:prstGeom>
          <a:noFill/>
          <a:ln w="9525">
            <a:noFill/>
            <a:miter lim="800000"/>
            <a:headEnd/>
            <a:tailEnd/>
          </a:ln>
        </p:spPr>
        <p:txBody>
          <a:bodyPr wrap="none">
            <a:spAutoFit/>
          </a:bodyPr>
          <a:lstStyle/>
          <a:p>
            <a:pPr algn="ctr"/>
            <a:r>
              <a:rPr lang="en-US" sz="2800" b="1" dirty="0">
                <a:solidFill>
                  <a:srgbClr val="808080"/>
                </a:solidFill>
              </a:rPr>
              <a:t>Modeling Coupling for the </a:t>
            </a:r>
          </a:p>
          <a:p>
            <a:pPr algn="ctr"/>
            <a:r>
              <a:rPr lang="en-US" sz="2800" b="1" dirty="0">
                <a:solidFill>
                  <a:srgbClr val="808080"/>
                </a:solidFill>
              </a:rPr>
              <a:t>Integrated Water Resources Management</a:t>
            </a:r>
            <a:endParaRPr lang="el-GR" sz="2800" b="1" dirty="0">
              <a:solidFill>
                <a:srgbClr val="808080"/>
              </a:solidFill>
            </a:endParaRPr>
          </a:p>
        </p:txBody>
      </p:sp>
      <p:sp>
        <p:nvSpPr>
          <p:cNvPr id="20" name="AutoShape 5"/>
          <p:cNvSpPr>
            <a:spLocks noChangeArrowheads="1"/>
          </p:cNvSpPr>
          <p:nvPr/>
        </p:nvSpPr>
        <p:spPr bwMode="auto">
          <a:xfrm rot="641317">
            <a:off x="177282" y="1424152"/>
            <a:ext cx="1746920" cy="762000"/>
          </a:xfrm>
          <a:prstGeom prst="rightArrowCallout">
            <a:avLst>
              <a:gd name="adj1" fmla="val 25000"/>
              <a:gd name="adj2" fmla="val 25000"/>
              <a:gd name="adj3" fmla="val 73129"/>
              <a:gd name="adj4" fmla="val 66667"/>
            </a:avLst>
          </a:prstGeom>
          <a:solidFill>
            <a:srgbClr val="CCFFFF"/>
          </a:solidFill>
          <a:ln w="9525">
            <a:solidFill>
              <a:schemeClr val="tx1"/>
            </a:solidFill>
            <a:miter lim="800000"/>
            <a:headEnd/>
            <a:tailEnd/>
          </a:ln>
        </p:spPr>
        <p:txBody>
          <a:bodyPr wrap="none" anchor="ctr"/>
          <a:lstStyle/>
          <a:p>
            <a:pPr algn="ctr"/>
            <a:r>
              <a:rPr lang="en-US" sz="1400" b="1" dirty="0"/>
              <a:t>Hydrological </a:t>
            </a:r>
          </a:p>
          <a:p>
            <a:pPr algn="ctr"/>
            <a:r>
              <a:rPr lang="en-US" sz="1400" b="1" dirty="0"/>
              <a:t>data</a:t>
            </a:r>
          </a:p>
        </p:txBody>
      </p:sp>
      <p:sp>
        <p:nvSpPr>
          <p:cNvPr id="21" name="AutoShape 5"/>
          <p:cNvSpPr>
            <a:spLocks noChangeArrowheads="1"/>
          </p:cNvSpPr>
          <p:nvPr/>
        </p:nvSpPr>
        <p:spPr bwMode="auto">
          <a:xfrm rot="641317">
            <a:off x="177282" y="2216240"/>
            <a:ext cx="1746920" cy="762000"/>
          </a:xfrm>
          <a:prstGeom prst="rightArrowCallout">
            <a:avLst>
              <a:gd name="adj1" fmla="val 25000"/>
              <a:gd name="adj2" fmla="val 25000"/>
              <a:gd name="adj3" fmla="val 73129"/>
              <a:gd name="adj4" fmla="val 66667"/>
            </a:avLst>
          </a:prstGeom>
          <a:solidFill>
            <a:srgbClr val="CCFFFF"/>
          </a:solidFill>
          <a:ln w="9525">
            <a:solidFill>
              <a:schemeClr val="tx1"/>
            </a:solidFill>
            <a:miter lim="800000"/>
            <a:headEnd/>
            <a:tailEnd/>
          </a:ln>
        </p:spPr>
        <p:txBody>
          <a:bodyPr wrap="none" anchor="ctr"/>
          <a:lstStyle/>
          <a:p>
            <a:pPr algn="ctr"/>
            <a:r>
              <a:rPr lang="en-US" sz="1400" b="1" dirty="0"/>
              <a:t>Climatic </a:t>
            </a:r>
          </a:p>
          <a:p>
            <a:pPr algn="ctr"/>
            <a:r>
              <a:rPr lang="en-US" sz="1400" b="1" dirty="0"/>
              <a:t>data</a:t>
            </a:r>
            <a:endParaRPr lang="el-GR" sz="1200" b="1" dirty="0">
              <a:solidFill>
                <a:schemeClr val="bg2"/>
              </a:solidFill>
            </a:endParaRPr>
          </a:p>
        </p:txBody>
      </p:sp>
      <p:sp>
        <p:nvSpPr>
          <p:cNvPr id="23" name="AutoShape 7"/>
          <p:cNvSpPr>
            <a:spLocks noChangeArrowheads="1"/>
          </p:cNvSpPr>
          <p:nvPr/>
        </p:nvSpPr>
        <p:spPr bwMode="auto">
          <a:xfrm rot="356682">
            <a:off x="2008954" y="2255548"/>
            <a:ext cx="3799443" cy="762000"/>
          </a:xfrm>
          <a:prstGeom prst="rightArrowCallout">
            <a:avLst>
              <a:gd name="adj1" fmla="val 27500"/>
              <a:gd name="adj2" fmla="val 26250"/>
              <a:gd name="adj3" fmla="val 93785"/>
              <a:gd name="adj4" fmla="val 66667"/>
            </a:avLst>
          </a:prstGeom>
          <a:solidFill>
            <a:srgbClr val="FFCC99"/>
          </a:solidFill>
          <a:ln w="9525">
            <a:solidFill>
              <a:schemeClr val="tx1"/>
            </a:solidFill>
            <a:miter lim="800000"/>
            <a:headEnd/>
            <a:tailEnd/>
          </a:ln>
        </p:spPr>
        <p:txBody>
          <a:bodyPr wrap="none" anchor="ctr"/>
          <a:lstStyle/>
          <a:p>
            <a:pPr algn="ctr"/>
            <a:r>
              <a:rPr lang="en-US" sz="1400" b="1" dirty="0"/>
              <a:t>Hydrology model</a:t>
            </a:r>
          </a:p>
          <a:p>
            <a:pPr algn="ctr"/>
            <a:r>
              <a:rPr lang="en-US" sz="1400" b="1" dirty="0"/>
              <a:t>(Runoff? Quality? Aquifers?)</a:t>
            </a:r>
            <a:endParaRPr lang="el-GR" sz="1400" b="1" dirty="0"/>
          </a:p>
          <a:p>
            <a:pPr algn="ctr"/>
            <a:endParaRPr lang="el-GR" sz="1400" b="1" dirty="0">
              <a:solidFill>
                <a:schemeClr val="bg2"/>
              </a:solidFill>
            </a:endParaRPr>
          </a:p>
        </p:txBody>
      </p:sp>
      <p:sp>
        <p:nvSpPr>
          <p:cNvPr id="25" name="AutoShape 9"/>
          <p:cNvSpPr>
            <a:spLocks noChangeArrowheads="1"/>
          </p:cNvSpPr>
          <p:nvPr/>
        </p:nvSpPr>
        <p:spPr bwMode="auto">
          <a:xfrm>
            <a:off x="2699792" y="3212976"/>
            <a:ext cx="2438400" cy="762000"/>
          </a:xfrm>
          <a:prstGeom prst="rightArrowCallout">
            <a:avLst>
              <a:gd name="adj1" fmla="val 27500"/>
              <a:gd name="adj2" fmla="val 26250"/>
              <a:gd name="adj3" fmla="val 81111"/>
              <a:gd name="adj4" fmla="val 66667"/>
            </a:avLst>
          </a:prstGeom>
          <a:solidFill>
            <a:srgbClr val="FFFF00"/>
          </a:solidFill>
          <a:ln w="9525">
            <a:solidFill>
              <a:schemeClr val="tx1"/>
            </a:solidFill>
            <a:miter lim="800000"/>
            <a:headEnd/>
            <a:tailEnd/>
          </a:ln>
        </p:spPr>
        <p:txBody>
          <a:bodyPr wrap="none" anchor="ctr"/>
          <a:lstStyle/>
          <a:p>
            <a:pPr algn="ctr"/>
            <a:r>
              <a:rPr lang="en-US" sz="1400" b="1" dirty="0"/>
              <a:t>Reservoirs’ </a:t>
            </a:r>
          </a:p>
          <a:p>
            <a:pPr algn="ctr"/>
            <a:r>
              <a:rPr lang="en-US" sz="1400" b="1" dirty="0"/>
              <a:t>simulation</a:t>
            </a:r>
          </a:p>
        </p:txBody>
      </p:sp>
      <p:sp>
        <p:nvSpPr>
          <p:cNvPr id="26" name="AutoShape 13"/>
          <p:cNvSpPr>
            <a:spLocks noChangeArrowheads="1"/>
          </p:cNvSpPr>
          <p:nvPr/>
        </p:nvSpPr>
        <p:spPr bwMode="auto">
          <a:xfrm rot="21148637">
            <a:off x="2699792" y="4365104"/>
            <a:ext cx="2808312" cy="576064"/>
          </a:xfrm>
          <a:prstGeom prst="rightArrowCallout">
            <a:avLst>
              <a:gd name="adj1" fmla="val 27500"/>
              <a:gd name="adj2" fmla="val 26250"/>
              <a:gd name="adj3" fmla="val 81111"/>
              <a:gd name="adj4" fmla="val 66667"/>
            </a:avLst>
          </a:prstGeom>
          <a:solidFill>
            <a:srgbClr val="00CC66"/>
          </a:solidFill>
          <a:ln w="9525">
            <a:solidFill>
              <a:schemeClr val="tx1"/>
            </a:solidFill>
            <a:miter lim="800000"/>
            <a:headEnd/>
            <a:tailEnd/>
          </a:ln>
        </p:spPr>
        <p:txBody>
          <a:bodyPr wrap="none" anchor="ctr"/>
          <a:lstStyle/>
          <a:p>
            <a:pPr algn="ctr"/>
            <a:r>
              <a:rPr lang="en-US" sz="1400" b="1" dirty="0"/>
              <a:t>Agriculture modeling</a:t>
            </a:r>
            <a:endParaRPr lang="el-GR" sz="1200" b="1" dirty="0">
              <a:solidFill>
                <a:schemeClr val="bg2"/>
              </a:solidFill>
            </a:endParaRPr>
          </a:p>
        </p:txBody>
      </p:sp>
      <p:sp>
        <p:nvSpPr>
          <p:cNvPr id="27" name="Down Arrow 26"/>
          <p:cNvSpPr/>
          <p:nvPr/>
        </p:nvSpPr>
        <p:spPr bwMode="auto">
          <a:xfrm>
            <a:off x="5436096" y="1412776"/>
            <a:ext cx="1512168" cy="446449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l-GR" sz="1200" b="1" dirty="0">
              <a:solidFill>
                <a:srgbClr val="0070C0"/>
              </a:solidFill>
            </a:endParaRPr>
          </a:p>
        </p:txBody>
      </p:sp>
      <p:sp>
        <p:nvSpPr>
          <p:cNvPr id="28" name="Rectangle 27"/>
          <p:cNvSpPr/>
          <p:nvPr/>
        </p:nvSpPr>
        <p:spPr>
          <a:xfrm>
            <a:off x="4932040" y="5910371"/>
            <a:ext cx="2664296" cy="830997"/>
          </a:xfrm>
          <a:prstGeom prst="rect">
            <a:avLst/>
          </a:prstGeom>
          <a:solidFill>
            <a:srgbClr val="FFC000"/>
          </a:solidFill>
          <a:ln>
            <a:solidFill>
              <a:srgbClr val="00B0F0"/>
            </a:solidFill>
          </a:ln>
        </p:spPr>
        <p:txBody>
          <a:bodyPr wrap="square">
            <a:spAutoFit/>
          </a:bodyPr>
          <a:lstStyle/>
          <a:p>
            <a:pPr algn="ctr"/>
            <a:r>
              <a:rPr lang="en-US" sz="4800" b="1" spc="300" dirty="0">
                <a:solidFill>
                  <a:srgbClr val="0070C0"/>
                </a:solidFill>
              </a:rPr>
              <a:t>IWRM</a:t>
            </a:r>
            <a:endParaRPr lang="el-GR" sz="4800" b="1" spc="300" dirty="0">
              <a:solidFill>
                <a:srgbClr val="0070C0"/>
              </a:solidFill>
            </a:endParaRPr>
          </a:p>
        </p:txBody>
      </p:sp>
      <p:sp>
        <p:nvSpPr>
          <p:cNvPr id="29" name="Down Arrow 28"/>
          <p:cNvSpPr/>
          <p:nvPr/>
        </p:nvSpPr>
        <p:spPr bwMode="auto">
          <a:xfrm>
            <a:off x="1547664" y="1124744"/>
            <a:ext cx="3312368" cy="792088"/>
          </a:xfrm>
          <a:prstGeom prst="downArrow">
            <a:avLst>
              <a:gd name="adj1" fmla="val 50000"/>
              <a:gd name="adj2" fmla="val 53519"/>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lumMod val="95000"/>
                    <a:lumOff val="5000"/>
                  </a:schemeClr>
                </a:solidFill>
              </a:rPr>
              <a:t>Climate change</a:t>
            </a:r>
          </a:p>
          <a:p>
            <a:pPr algn="ctr">
              <a:defRPr/>
            </a:pPr>
            <a:r>
              <a:rPr lang="en-US" sz="1400" b="1" dirty="0">
                <a:solidFill>
                  <a:schemeClr val="tx1">
                    <a:lumMod val="95000"/>
                    <a:lumOff val="5000"/>
                  </a:schemeClr>
                </a:solidFill>
              </a:rPr>
              <a:t>models</a:t>
            </a:r>
          </a:p>
        </p:txBody>
      </p:sp>
      <p:sp>
        <p:nvSpPr>
          <p:cNvPr id="37" name="Left Arrow 36"/>
          <p:cNvSpPr/>
          <p:nvPr/>
        </p:nvSpPr>
        <p:spPr bwMode="auto">
          <a:xfrm>
            <a:off x="6732240" y="2780928"/>
            <a:ext cx="2232248" cy="792088"/>
          </a:xfrm>
          <a:prstGeom prst="leftArrow">
            <a:avLst>
              <a:gd name="adj1" fmla="val 50000"/>
              <a:gd name="adj2" fmla="val 88011"/>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200" b="1" dirty="0"/>
              <a:t>Economic models</a:t>
            </a:r>
            <a:endParaRPr lang="el-GR" sz="1200" b="1" dirty="0"/>
          </a:p>
          <a:p>
            <a:pPr algn="ctr"/>
            <a:endParaRPr lang="el-GR" sz="1200" b="1" dirty="0"/>
          </a:p>
        </p:txBody>
      </p:sp>
      <p:sp>
        <p:nvSpPr>
          <p:cNvPr id="38" name="Left Arrow 37"/>
          <p:cNvSpPr/>
          <p:nvPr/>
        </p:nvSpPr>
        <p:spPr bwMode="auto">
          <a:xfrm rot="21045493">
            <a:off x="6837061" y="1586148"/>
            <a:ext cx="2240528" cy="1008112"/>
          </a:xfrm>
          <a:prstGeom prst="leftArrow">
            <a:avLst>
              <a:gd name="adj1" fmla="val 50000"/>
              <a:gd name="adj2" fmla="val 88011"/>
            </a:avLst>
          </a:prstGeom>
          <a:solidFill>
            <a:srgbClr val="9A771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200" b="1" dirty="0"/>
              <a:t>Sediment transport models</a:t>
            </a:r>
            <a:endParaRPr lang="el-GR" sz="1200" b="1" dirty="0"/>
          </a:p>
        </p:txBody>
      </p:sp>
      <p:sp>
        <p:nvSpPr>
          <p:cNvPr id="39" name="Rectangle 38"/>
          <p:cNvSpPr/>
          <p:nvPr/>
        </p:nvSpPr>
        <p:spPr>
          <a:xfrm rot="5400000">
            <a:off x="4319676" y="3158262"/>
            <a:ext cx="3764172" cy="523220"/>
          </a:xfrm>
          <a:prstGeom prst="rect">
            <a:avLst/>
          </a:prstGeom>
          <a:solidFill>
            <a:srgbClr val="FFFF00"/>
          </a:solidFill>
          <a:ln>
            <a:solidFill>
              <a:srgbClr val="FFFF00"/>
            </a:solidFill>
          </a:ln>
        </p:spPr>
        <p:txBody>
          <a:bodyPr vert="horz" wrap="square">
            <a:spAutoFit/>
          </a:bodyPr>
          <a:lstStyle/>
          <a:p>
            <a:pPr algn="ctr"/>
            <a:r>
              <a:rPr lang="en-US" sz="2800" b="1" dirty="0">
                <a:solidFill>
                  <a:srgbClr val="0070C0"/>
                </a:solidFill>
              </a:rPr>
              <a:t>Open MI</a:t>
            </a:r>
            <a:endParaRPr lang="el-GR" sz="2800" b="1" dirty="0">
              <a:solidFill>
                <a:srgbClr val="0070C0"/>
              </a:solidFill>
            </a:endParaRPr>
          </a:p>
        </p:txBody>
      </p:sp>
      <p:sp>
        <p:nvSpPr>
          <p:cNvPr id="40" name="Left Arrow 39"/>
          <p:cNvSpPr/>
          <p:nvPr/>
        </p:nvSpPr>
        <p:spPr bwMode="auto">
          <a:xfrm rot="1150571">
            <a:off x="6621734" y="4599213"/>
            <a:ext cx="2448272" cy="864096"/>
          </a:xfrm>
          <a:prstGeom prst="leftArrow">
            <a:avLst>
              <a:gd name="adj1" fmla="val 50000"/>
              <a:gd name="adj2" fmla="val 88011"/>
            </a:avLst>
          </a:prstGeom>
          <a:solidFill>
            <a:srgbClr val="FEF0B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200" b="1" dirty="0"/>
              <a:t>DSS tools</a:t>
            </a:r>
            <a:endParaRPr lang="el-GR" sz="1200" b="1" dirty="0"/>
          </a:p>
        </p:txBody>
      </p:sp>
      <p:sp>
        <p:nvSpPr>
          <p:cNvPr id="15" name="Left Arrow 14"/>
          <p:cNvSpPr/>
          <p:nvPr/>
        </p:nvSpPr>
        <p:spPr bwMode="auto">
          <a:xfrm rot="317695">
            <a:off x="6901933" y="3663027"/>
            <a:ext cx="1980728" cy="648072"/>
          </a:xfrm>
          <a:prstGeom prst="leftArrow">
            <a:avLst>
              <a:gd name="adj1" fmla="val 50000"/>
              <a:gd name="adj2" fmla="val 88011"/>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200" b="1" dirty="0"/>
              <a:t>….</a:t>
            </a:r>
            <a:endParaRPr lang="el-GR" sz="1200" b="1" dirty="0"/>
          </a:p>
          <a:p>
            <a:pPr algn="ctr"/>
            <a:endParaRPr lang="el-GR" sz="1200" b="1" dirty="0"/>
          </a:p>
        </p:txBody>
      </p:sp>
      <p:sp>
        <p:nvSpPr>
          <p:cNvPr id="16" name="Right Arrow 15"/>
          <p:cNvSpPr/>
          <p:nvPr/>
        </p:nvSpPr>
        <p:spPr>
          <a:xfrm rot="18316517">
            <a:off x="658810" y="3247843"/>
            <a:ext cx="2028679" cy="1170432"/>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GIS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linds(horizontal)">
                                      <p:cBhvr>
                                        <p:cTn id="11" dur="500"/>
                                        <p:tgtEl>
                                          <p:spTgt spid="25"/>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linds(horizontal)">
                                      <p:cBhvr>
                                        <p:cTn id="19" dur="500"/>
                                        <p:tgtEl>
                                          <p:spTgt spid="38"/>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linds(horizontal)">
                                      <p:cBhvr>
                                        <p:cTn id="23" dur="500"/>
                                        <p:tgtEl>
                                          <p:spTgt spid="37"/>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linds(horizontal)">
                                      <p:cBhvr>
                                        <p:cTn id="31" dur="500"/>
                                        <p:tgtEl>
                                          <p:spTgt spid="29"/>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linds(horizontal)">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diamond(in)">
                                      <p:cBhvr>
                                        <p:cTn id="40" dur="1000"/>
                                        <p:tgtEl>
                                          <p:spTgt spid="39"/>
                                        </p:tgtEl>
                                      </p:cBhvr>
                                    </p:animEffect>
                                  </p:childTnLst>
                                </p:cTn>
                              </p:par>
                            </p:childTnLst>
                          </p:cTn>
                        </p:par>
                        <p:par>
                          <p:cTn id="41" fill="hold">
                            <p:stCondLst>
                              <p:cond delay="1000"/>
                            </p:stCondLst>
                            <p:childTnLst>
                              <p:par>
                                <p:cTn id="42" presetID="3" presetClass="entr" presetSubtype="10"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linds(horizontal)">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7" grpId="0" animBg="1"/>
      <p:bldP spid="38" grpId="0" animBg="1"/>
      <p:bldP spid="39" grpId="0" animBg="1"/>
      <p:bldP spid="40"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2035</TotalTime>
  <Words>1070</Words>
  <Application>Microsoft Office PowerPoint</Application>
  <PresentationFormat>On-screen Show (4:3)</PresentationFormat>
  <Paragraphs>197</Paragraphs>
  <Slides>40</Slides>
  <Notes>19</Notes>
  <HiddenSlides>0</HiddenSlides>
  <MMClips>0</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40</vt:i4>
      </vt:variant>
    </vt:vector>
  </HeadingPairs>
  <TitlesOfParts>
    <vt:vector size="51" baseType="lpstr">
      <vt:lpstr>Arial</vt:lpstr>
      <vt:lpstr>Calibri</vt:lpstr>
      <vt:lpstr>Calibri Light</vt:lpstr>
      <vt:lpstr>Comic Sans MS</vt:lpstr>
      <vt:lpstr>Wingdings</vt:lpstr>
      <vt:lpstr>Office Theme</vt:lpstr>
      <vt:lpstr>1_Office Theme</vt:lpstr>
      <vt:lpstr>2_Office Theme</vt:lpstr>
      <vt:lpstr>3_Office Theme</vt:lpstr>
      <vt:lpstr>8_Office Theme</vt:lpstr>
      <vt:lpstr>Bitmap Image</vt:lpstr>
      <vt:lpstr>PowerPoint Presentation</vt:lpstr>
      <vt:lpstr>PowerPoint Presentation</vt:lpstr>
      <vt:lpstr>PowerPoint Presentation</vt:lpstr>
      <vt:lpstr>Sustainable and integrated WRM</vt:lpstr>
      <vt:lpstr>PowerPoint Presentation</vt:lpstr>
      <vt:lpstr>Water Resources Management</vt:lpstr>
      <vt:lpstr>Sustainable Water Resources Management </vt:lpstr>
      <vt:lpstr>Management of transboundary GWB</vt:lpstr>
      <vt:lpstr>PowerPoint Presentation</vt:lpstr>
      <vt:lpstr>PowerPoint Presentation</vt:lpstr>
      <vt:lpstr>PowerPoint Presentation</vt:lpstr>
      <vt:lpstr>PowerPoint Presentation</vt:lpstr>
      <vt:lpstr>PowerPoint Presentation</vt:lpstr>
      <vt:lpstr>PowerPoint Presentation</vt:lpstr>
      <vt:lpstr>WFD and connected 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Remote sensing and GIS for water resources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eflow and CC</dc:title>
  <dc:creator>Skoulikaris Charalampos</dc:creator>
  <cp:lastModifiedBy>Skoulikaris</cp:lastModifiedBy>
  <cp:revision>170</cp:revision>
  <dcterms:created xsi:type="dcterms:W3CDTF">2011-04-11T21:33:19Z</dcterms:created>
  <dcterms:modified xsi:type="dcterms:W3CDTF">2019-05-10T07:44:19Z</dcterms:modified>
</cp:coreProperties>
</file>